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8" r:id="rId2"/>
    <p:sldId id="313" r:id="rId3"/>
    <p:sldId id="309" r:id="rId4"/>
    <p:sldId id="314" r:id="rId5"/>
    <p:sldId id="316" r:id="rId6"/>
    <p:sldId id="317" r:id="rId7"/>
    <p:sldId id="318" r:id="rId8"/>
    <p:sldId id="319" r:id="rId9"/>
    <p:sldId id="320" r:id="rId10"/>
    <p:sldId id="321" r:id="rId11"/>
    <p:sldId id="322" r:id="rId12"/>
    <p:sldId id="323" r:id="rId13"/>
    <p:sldId id="324" r:id="rId14"/>
    <p:sldId id="325" r:id="rId15"/>
    <p:sldId id="326" r:id="rId16"/>
    <p:sldId id="327" r:id="rId17"/>
    <p:sldId id="328" r:id="rId18"/>
    <p:sldId id="329" r:id="rId19"/>
    <p:sldId id="330" r:id="rId20"/>
    <p:sldId id="331" r:id="rId21"/>
    <p:sldId id="332" r:id="rId2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12" autoAdjust="0"/>
  </p:normalViewPr>
  <p:slideViewPr>
    <p:cSldViewPr snapToGrid="0" snapToObjects="1">
      <p:cViewPr varScale="1">
        <p:scale>
          <a:sx n="142" d="100"/>
          <a:sy n="142" d="100"/>
        </p:scale>
        <p:origin x="300" y="10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778595-00A8-40E6-9264-7AEE5B811BC1}" type="datetimeFigureOut">
              <a:rPr lang="en-US" smtClean="0"/>
              <a:t>7/15/2022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B58C7D-C249-4664-9250-57D1CD3A839A}" type="slidenum">
              <a:rPr lang="en-US" smtClean="0"/>
              <a:t>‹#›</a:t>
            </a:fld>
            <a:endParaRPr lang="en-US"/>
          </a:p>
        </p:txBody>
      </p:sp>
    </p:spTree>
    <p:extLst>
      <p:ext uri="{BB962C8B-B14F-4D97-AF65-F5344CB8AC3E}">
        <p14:creationId xmlns:p14="http://schemas.microsoft.com/office/powerpoint/2010/main" val="4144706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191855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0F43B5-27D8-824C-B2DE-33AB2BBE4F86}" type="datetimeFigureOut">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3261975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0F43B5-27D8-824C-B2DE-33AB2BBE4F86}" type="datetimeFigureOut">
              <a:rPr lang="en-US" smtClean="0"/>
              <a:t>7/15/2022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4255450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7200" y="2891125"/>
            <a:ext cx="4713461" cy="1102519"/>
          </a:xfrm>
        </p:spPr>
        <p:txBody>
          <a:bodyPr/>
          <a:lstStyle>
            <a:lvl1pPr>
              <a:defRPr>
                <a:effectLst>
                  <a:outerShdw blurRad="50800" dist="38100" dir="2700000" algn="tl" rotWithShape="0">
                    <a:srgbClr val="000000">
                      <a:alpha val="43000"/>
                    </a:srgbClr>
                  </a:outerShdw>
                </a:effectLst>
              </a:defRPr>
            </a:lvl1pPr>
          </a:lstStyle>
          <a:p>
            <a:r>
              <a:rPr lang="en-US" dirty="0"/>
              <a:t>Sermon Title</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ext Placeholder 6"/>
          <p:cNvSpPr>
            <a:spLocks noGrp="1"/>
          </p:cNvSpPr>
          <p:nvPr>
            <p:ph type="body" sz="quarter" idx="13" hasCustomPrompt="1"/>
          </p:nvPr>
        </p:nvSpPr>
        <p:spPr>
          <a:xfrm>
            <a:off x="457200" y="4111772"/>
            <a:ext cx="4713288" cy="436563"/>
          </a:xfrm>
        </p:spPr>
        <p:txBody>
          <a:bodyPr/>
          <a:lstStyle>
            <a:lvl1pPr algn="ctr">
              <a:defRPr baseline="0"/>
            </a:lvl1pPr>
          </a:lstStyle>
          <a:p>
            <a:pPr lvl="0"/>
            <a:r>
              <a:rPr lang="en-US" dirty="0"/>
              <a:t>Presenter</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84091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ble Vers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Bible verse</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285900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3155337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ble verse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13157"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6"/>
          <p:cNvSpPr>
            <a:spLocks noGrp="1"/>
          </p:cNvSpPr>
          <p:nvPr>
            <p:ph type="pic" sz="quarter" idx="15"/>
          </p:nvPr>
        </p:nvSpPr>
        <p:spPr>
          <a:xfrm>
            <a:off x="0" y="1"/>
            <a:ext cx="9143999" cy="5143499"/>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10" name="Date Placeholder 9"/>
          <p:cNvSpPr>
            <a:spLocks noGrp="1"/>
          </p:cNvSpPr>
          <p:nvPr>
            <p:ph type="dt" sz="half" idx="10"/>
          </p:nvPr>
        </p:nvSpPr>
        <p:spPr/>
        <p:txBody>
          <a:bodyPr/>
          <a:lstStyle/>
          <a:p>
            <a:fld id="{5B0F43B5-27D8-824C-B2DE-33AB2BBE4F86}" type="datetimeFigureOut">
              <a:rPr lang="en-US" smtClean="0"/>
              <a:t>7/15/2022</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7360D60D-3A96-DD4E-85F9-80978A27BCC8}" type="slidenum">
              <a:rPr lang="en-US" smtClean="0"/>
              <a:t>‹#›</a:t>
            </a:fld>
            <a:endParaRPr lang="en-US"/>
          </a:p>
        </p:txBody>
      </p:sp>
      <p:sp>
        <p:nvSpPr>
          <p:cNvPr id="15" name="Content Placeholder 2"/>
          <p:cNvSpPr>
            <a:spLocks noGrp="1"/>
          </p:cNvSpPr>
          <p:nvPr>
            <p:ph idx="14" hasCustomPrompt="1"/>
          </p:nvPr>
        </p:nvSpPr>
        <p:spPr>
          <a:xfrm>
            <a:off x="457201" y="288750"/>
            <a:ext cx="4225338" cy="3394472"/>
          </a:xfrm>
        </p:spPr>
        <p:txBody>
          <a:bodyPr/>
          <a:lstStyle>
            <a:lvl1pPr>
              <a:defRPr baseline="0"/>
            </a:lvl1pPr>
          </a:lstStyle>
          <a:p>
            <a:pPr lvl="0"/>
            <a:r>
              <a:rPr lang="en-US" dirty="0"/>
              <a:t>Bible verse</a:t>
            </a:r>
          </a:p>
        </p:txBody>
      </p:sp>
      <p:sp>
        <p:nvSpPr>
          <p:cNvPr id="13"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3597505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04316"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8"/>
          <p:cNvSpPr>
            <a:spLocks noGrp="1"/>
          </p:cNvSpPr>
          <p:nvPr>
            <p:ph type="pic" sz="quarter" idx="14"/>
          </p:nvPr>
        </p:nvSpPr>
        <p:spPr>
          <a:xfrm>
            <a:off x="0" y="0"/>
            <a:ext cx="9144000" cy="5143500"/>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13"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14" name="Content Placeholder 2"/>
          <p:cNvSpPr>
            <a:spLocks noGrp="1"/>
          </p:cNvSpPr>
          <p:nvPr>
            <p:ph idx="13"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1479865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046484"/>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1921343"/>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13579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0F43B5-27D8-824C-B2DE-33AB2BBE4F86}" type="datetimeFigureOut">
              <a:rPr lang="en-US" smtClean="0"/>
              <a:t>7/15/2022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25615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57200"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0F43B5-27D8-824C-B2DE-33AB2BBE4F86}" type="datetimeFigureOut">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907927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B0F43B5-27D8-824C-B2DE-33AB2BBE4F86}" type="datetimeFigureOut">
              <a:rPr lang="en-US" smtClean="0"/>
              <a:t>7/15/2022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360D60D-3A96-DD4E-85F9-80978A27BCC8}" type="slidenum">
              <a:rPr lang="en-US" smtClean="0"/>
              <a:t>‹#›</a:t>
            </a:fld>
            <a:endParaRPr lang="en-US"/>
          </a:p>
        </p:txBody>
      </p:sp>
    </p:spTree>
    <p:extLst>
      <p:ext uri="{BB962C8B-B14F-4D97-AF65-F5344CB8AC3E}">
        <p14:creationId xmlns:p14="http://schemas.microsoft.com/office/powerpoint/2010/main" val="153928197"/>
      </p:ext>
    </p:extLst>
  </p:cSld>
  <p:clrMap bg1="lt1" tx1="dk1" bg2="lt2" tx2="dk2" accent1="accent1" accent2="accent2" accent3="accent3" accent4="accent4" accent5="accent5" accent6="accent6" hlink="hlink" folHlink="folHlink"/>
  <p:sldLayoutIdLst>
    <p:sldLayoutId id="2147483663" r:id="rId1"/>
    <p:sldLayoutId id="2147483649" r:id="rId2"/>
    <p:sldLayoutId id="2147483650" r:id="rId3"/>
    <p:sldLayoutId id="2147483660" r:id="rId4"/>
    <p:sldLayoutId id="2147483661" r:id="rId5"/>
    <p:sldLayoutId id="2147483662" r:id="rId6"/>
    <p:sldLayoutId id="2147483651" r:id="rId7"/>
    <p:sldLayoutId id="2147483655" r:id="rId8"/>
    <p:sldLayoutId id="2147483657" r:id="rId9"/>
    <p:sldLayoutId id="2147483652" r:id="rId10"/>
    <p:sldLayoutId id="2147483653" r:id="rId11"/>
  </p:sldLayoutIdLst>
  <p:txStyles>
    <p:titleStyle>
      <a:lvl1pPr algn="ctr" defTabSz="457200" rtl="0" eaLnBrk="1" latinLnBrk="0" hangingPunct="1">
        <a:spcBef>
          <a:spcPct val="0"/>
        </a:spcBef>
        <a:buNone/>
        <a:defRPr sz="4400" b="1" kern="1200">
          <a:solidFill>
            <a:schemeClr val="bg1"/>
          </a:solidFill>
          <a:effectLst>
            <a:outerShdw blurRad="50800" dist="38100" dir="2700000" algn="tl" rotWithShape="0">
              <a:srgbClr val="000000">
                <a:alpha val="43000"/>
              </a:srgbClr>
            </a:outerShdw>
          </a:effectLst>
          <a:latin typeface="+mj-lt"/>
          <a:ea typeface="+mj-ea"/>
          <a:cs typeface="+mj-cs"/>
        </a:defRPr>
      </a:lvl1pPr>
    </p:titleStyle>
    <p:bodyStyle>
      <a:lvl1pPr marL="0" indent="0" algn="l" defTabSz="457200" rtl="0" eaLnBrk="1" latinLnBrk="0" hangingPunct="1">
        <a:spcBef>
          <a:spcPct val="20000"/>
        </a:spcBef>
        <a:buFont typeface="Arial"/>
        <a:buNone/>
        <a:defRPr sz="3200" kern="1200">
          <a:solidFill>
            <a:srgbClr val="FFFFFF"/>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FFFFFF"/>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FFFFFF"/>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FFFFFF"/>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FFFFF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536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A39B04-8880-49C8-B867-55F85D64E291}"/>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8.  Will the devil be in charge of hellfire?</a:t>
            </a:r>
            <a:br>
              <a:rPr lang="en-US" dirty="0">
                <a:effectLst/>
              </a:rPr>
            </a:br>
            <a:endParaRPr lang="en-US" dirty="0"/>
          </a:p>
        </p:txBody>
      </p:sp>
      <p:sp>
        <p:nvSpPr>
          <p:cNvPr id="3" name="Text Placeholder 2">
            <a:extLst>
              <a:ext uri="{FF2B5EF4-FFF2-40B4-BE49-F238E27FC236}">
                <a16:creationId xmlns:a16="http://schemas.microsoft.com/office/drawing/2014/main" id="{D4A3C026-3FD2-4007-8EC2-F59BDE740675}"/>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11A56C64-9DDC-4B2B-A460-E2EFF5C1B46D}"/>
              </a:ext>
            </a:extLst>
          </p:cNvPr>
          <p:cNvSpPr>
            <a:spLocks noGrp="1"/>
          </p:cNvSpPr>
          <p:nvPr>
            <p:ph sz="half" idx="2"/>
          </p:nvPr>
        </p:nvSpPr>
        <p:spPr>
          <a:xfrm>
            <a:off x="457199" y="1631156"/>
            <a:ext cx="5276155" cy="2963466"/>
          </a:xfrm>
        </p:spPr>
        <p:txBody>
          <a:bodyPr/>
          <a:lstStyle/>
          <a:p>
            <a:r>
              <a:rPr lang="en-US" sz="3200" b="1" i="1" dirty="0">
                <a:solidFill>
                  <a:srgbClr val="FFC000"/>
                </a:solidFill>
                <a:effectLst>
                  <a:outerShdw blurRad="38100" dist="38100" dir="2700000" algn="tl">
                    <a:srgbClr val="000000">
                      <a:alpha val="43137"/>
                    </a:srgbClr>
                  </a:outerShdw>
                </a:effectLst>
              </a:rPr>
              <a:t>Revelation 20:10</a:t>
            </a:r>
            <a:r>
              <a:rPr lang="en-US" sz="3200" b="1" dirty="0">
                <a:solidFill>
                  <a:srgbClr val="FFC000"/>
                </a:solidFill>
                <a:effectLst>
                  <a:outerShdw blurRad="38100" dist="38100" dir="2700000" algn="tl">
                    <a:srgbClr val="000000">
                      <a:alpha val="43137"/>
                    </a:srgbClr>
                  </a:outerShdw>
                </a:effectLst>
              </a:rPr>
              <a:t> </a:t>
            </a:r>
            <a:r>
              <a:rPr lang="en-US" sz="3200" i="1" dirty="0">
                <a:solidFill>
                  <a:srgbClr val="FFC000"/>
                </a:solidFill>
                <a:effectLst>
                  <a:outerShdw blurRad="38100" dist="38100" dir="2700000" algn="tl">
                    <a:srgbClr val="000000">
                      <a:alpha val="43137"/>
                    </a:srgbClr>
                  </a:outerShdw>
                </a:effectLst>
              </a:rPr>
              <a:t> </a:t>
            </a:r>
            <a:r>
              <a:rPr lang="en-US" sz="3200" i="1" dirty="0">
                <a:solidFill>
                  <a:schemeClr val="bg1"/>
                </a:solidFill>
                <a:effectLst>
                  <a:outerShdw blurRad="38100" dist="38100" dir="2700000" algn="tl">
                    <a:srgbClr val="000000">
                      <a:alpha val="43137"/>
                    </a:srgbClr>
                  </a:outerShdw>
                </a:effectLst>
              </a:rPr>
              <a:t>Th</a:t>
            </a:r>
            <a:r>
              <a:rPr lang="en-US" sz="3200" i="1" dirty="0">
                <a:effectLst>
                  <a:outerShdw blurRad="38100" dist="38100" dir="2700000" algn="tl">
                    <a:srgbClr val="000000">
                      <a:alpha val="43137"/>
                    </a:srgbClr>
                  </a:outerShdw>
                </a:effectLst>
              </a:rPr>
              <a:t>e devil, who deceived them, was </a:t>
            </a:r>
            <a:r>
              <a:rPr lang="en-US" sz="3200" i="1" u="sng" dirty="0">
                <a:solidFill>
                  <a:srgbClr val="FF9900"/>
                </a:solidFill>
                <a:effectLst>
                  <a:outerShdw blurRad="38100" dist="38100" dir="2700000" algn="tl">
                    <a:srgbClr val="000000">
                      <a:alpha val="43137"/>
                    </a:srgbClr>
                  </a:outerShdw>
                </a:effectLst>
              </a:rPr>
              <a:t>cast</a:t>
            </a:r>
            <a:r>
              <a:rPr lang="en-US" sz="3200" i="1" dirty="0">
                <a:effectLst>
                  <a:outerShdw blurRad="38100" dist="38100" dir="2700000" algn="tl">
                    <a:srgbClr val="000000">
                      <a:alpha val="43137"/>
                    </a:srgbClr>
                  </a:outerShdw>
                </a:effectLst>
              </a:rPr>
              <a:t> into the lake of fire and brimstone…</a:t>
            </a:r>
            <a:endParaRPr lang="en-US" sz="32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DC5CE8F1-9B70-413E-90B6-D4FC35E301A3}"/>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23AD4805-0105-4406-9B8C-0302B8F9F653}"/>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2749624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3CEE0A-CAD3-4A5C-B73C-3A9B9772329E}"/>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9.  Are both soul and body destroyed in hell?</a:t>
            </a:r>
            <a:br>
              <a:rPr lang="en-US" dirty="0">
                <a:effectLst/>
              </a:rPr>
            </a:br>
            <a:endParaRPr lang="en-US" dirty="0"/>
          </a:p>
        </p:txBody>
      </p:sp>
      <p:sp>
        <p:nvSpPr>
          <p:cNvPr id="3" name="Text Placeholder 2">
            <a:extLst>
              <a:ext uri="{FF2B5EF4-FFF2-40B4-BE49-F238E27FC236}">
                <a16:creationId xmlns:a16="http://schemas.microsoft.com/office/drawing/2014/main" id="{796F79C7-9B64-4B10-96DC-3688AB8718EA}"/>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113604DA-A266-475E-A27E-EB7A5D173492}"/>
              </a:ext>
            </a:extLst>
          </p:cNvPr>
          <p:cNvSpPr>
            <a:spLocks noGrp="1"/>
          </p:cNvSpPr>
          <p:nvPr>
            <p:ph sz="half" idx="2"/>
          </p:nvPr>
        </p:nvSpPr>
        <p:spPr>
          <a:xfrm>
            <a:off x="457199" y="1631156"/>
            <a:ext cx="5509761" cy="2963466"/>
          </a:xfrm>
        </p:spPr>
        <p:txBody>
          <a:bodyPr/>
          <a:lstStyle/>
          <a:p>
            <a:r>
              <a:rPr lang="en-US" sz="3200" b="1" i="1" dirty="0">
                <a:solidFill>
                  <a:srgbClr val="FFC000"/>
                </a:solidFill>
                <a:effectLst>
                  <a:outerShdw blurRad="38100" dist="38100" dir="2700000" algn="tl">
                    <a:srgbClr val="000000">
                      <a:alpha val="43137"/>
                    </a:srgbClr>
                  </a:outerShdw>
                </a:effectLst>
              </a:rPr>
              <a:t>Matthew 10:28</a:t>
            </a:r>
            <a:r>
              <a:rPr lang="en-US" sz="3200" b="1" dirty="0">
                <a:solidFill>
                  <a:srgbClr val="FFC000"/>
                </a:solidFill>
                <a:effectLst>
                  <a:outerShdw blurRad="38100" dist="38100" dir="2700000" algn="tl">
                    <a:srgbClr val="000000">
                      <a:alpha val="43137"/>
                    </a:srgbClr>
                  </a:outerShdw>
                </a:effectLst>
              </a:rPr>
              <a:t>  </a:t>
            </a:r>
            <a:r>
              <a:rPr lang="en-US" sz="3200" i="1" dirty="0">
                <a:effectLst>
                  <a:outerShdw blurRad="38100" dist="38100" dir="2700000" algn="tl">
                    <a:srgbClr val="000000">
                      <a:alpha val="43137"/>
                    </a:srgbClr>
                  </a:outerShdw>
                </a:effectLst>
              </a:rPr>
              <a:t>And do not fear those who kill the body but cannot kill the soul. But rather fear Him who is able to </a:t>
            </a:r>
            <a:r>
              <a:rPr lang="en-US" sz="3200" i="1" u="sng" dirty="0">
                <a:solidFill>
                  <a:srgbClr val="FF9900"/>
                </a:solidFill>
                <a:effectLst>
                  <a:outerShdw blurRad="38100" dist="38100" dir="2700000" algn="tl">
                    <a:srgbClr val="000000">
                      <a:alpha val="43137"/>
                    </a:srgbClr>
                  </a:outerShdw>
                </a:effectLst>
              </a:rPr>
              <a:t>destroy</a:t>
            </a:r>
            <a:r>
              <a:rPr lang="en-US" sz="3200" i="1" dirty="0">
                <a:effectLst>
                  <a:outerShdw blurRad="38100" dist="38100" dir="2700000" algn="tl">
                    <a:srgbClr val="000000">
                      <a:alpha val="43137"/>
                    </a:srgbClr>
                  </a:outerShdw>
                </a:effectLst>
              </a:rPr>
              <a:t> both </a:t>
            </a:r>
            <a:r>
              <a:rPr lang="en-US" sz="3200" i="1" u="sng" dirty="0">
                <a:solidFill>
                  <a:srgbClr val="FF9900"/>
                </a:solidFill>
                <a:effectLst>
                  <a:outerShdw blurRad="38100" dist="38100" dir="2700000" algn="tl">
                    <a:srgbClr val="000000">
                      <a:alpha val="43137"/>
                    </a:srgbClr>
                  </a:outerShdw>
                </a:effectLst>
              </a:rPr>
              <a:t>soul</a:t>
            </a:r>
            <a:r>
              <a:rPr lang="en-US" sz="3200" i="1" dirty="0">
                <a:solidFill>
                  <a:srgbClr val="FF9900"/>
                </a:solidFill>
                <a:effectLst>
                  <a:outerShdw blurRad="38100" dist="38100" dir="2700000" algn="tl">
                    <a:srgbClr val="000000">
                      <a:alpha val="43137"/>
                    </a:srgbClr>
                  </a:outerShdw>
                </a:effectLst>
              </a:rPr>
              <a:t> </a:t>
            </a:r>
            <a:r>
              <a:rPr lang="en-US" sz="3200" i="1" dirty="0">
                <a:effectLst>
                  <a:outerShdw blurRad="38100" dist="38100" dir="2700000" algn="tl">
                    <a:srgbClr val="000000">
                      <a:alpha val="43137"/>
                    </a:srgbClr>
                  </a:outerShdw>
                </a:effectLst>
              </a:rPr>
              <a:t>and body in hell.</a:t>
            </a:r>
            <a:endParaRPr lang="en-US" sz="32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50DE276E-5165-47CA-B7D7-964BF470363E}"/>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AAEB2526-A6F1-4C88-92DD-6FB446E47CFC}"/>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17378398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E8FDE8-0384-40DA-8E0D-25530B75CEA3}"/>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10.  When the fire has done its work, how much will be left?</a:t>
            </a:r>
            <a:br>
              <a:rPr lang="en-US" dirty="0">
                <a:effectLst/>
              </a:rPr>
            </a:br>
            <a:endParaRPr lang="en-US" dirty="0"/>
          </a:p>
        </p:txBody>
      </p:sp>
      <p:sp>
        <p:nvSpPr>
          <p:cNvPr id="3" name="Text Placeholder 2">
            <a:extLst>
              <a:ext uri="{FF2B5EF4-FFF2-40B4-BE49-F238E27FC236}">
                <a16:creationId xmlns:a16="http://schemas.microsoft.com/office/drawing/2014/main" id="{5EB022B3-6B4E-4A5F-8431-E36BF33CA57C}"/>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81FB9206-AE80-406E-AF05-E9628FC5BD21}"/>
              </a:ext>
            </a:extLst>
          </p:cNvPr>
          <p:cNvSpPr>
            <a:spLocks noGrp="1"/>
          </p:cNvSpPr>
          <p:nvPr>
            <p:ph sz="half" idx="2"/>
          </p:nvPr>
        </p:nvSpPr>
        <p:spPr>
          <a:xfrm>
            <a:off x="457200" y="1631156"/>
            <a:ext cx="5322876" cy="2963466"/>
          </a:xfrm>
        </p:spPr>
        <p:txBody>
          <a:bodyPr/>
          <a:lstStyle/>
          <a:p>
            <a:r>
              <a:rPr lang="en-US" sz="3200" b="1" i="1" dirty="0">
                <a:solidFill>
                  <a:srgbClr val="FFC000"/>
                </a:solidFill>
                <a:effectLst>
                  <a:outerShdw blurRad="38100" dist="38100" dir="2700000" algn="tl">
                    <a:srgbClr val="000000">
                      <a:alpha val="43137"/>
                    </a:srgbClr>
                  </a:outerShdw>
                </a:effectLst>
              </a:rPr>
              <a:t>Malachi 4:1</a:t>
            </a:r>
            <a:r>
              <a:rPr lang="en-US" sz="3200" b="1" dirty="0">
                <a:solidFill>
                  <a:srgbClr val="FFC000"/>
                </a:solidFill>
                <a:effectLst>
                  <a:outerShdw blurRad="38100" dist="38100" dir="2700000" algn="tl">
                    <a:srgbClr val="000000">
                      <a:alpha val="43137"/>
                    </a:srgbClr>
                  </a:outerShdw>
                </a:effectLst>
              </a:rPr>
              <a:t>  </a:t>
            </a:r>
            <a:r>
              <a:rPr lang="en-US" sz="3200" dirty="0">
                <a:effectLst>
                  <a:outerShdw blurRad="38100" dist="38100" dir="2700000" algn="tl">
                    <a:srgbClr val="000000">
                      <a:alpha val="43137"/>
                    </a:srgbClr>
                  </a:outerShdw>
                </a:effectLst>
              </a:rPr>
              <a:t>…</a:t>
            </a:r>
            <a:r>
              <a:rPr lang="en-US" sz="3200" i="1" dirty="0">
                <a:effectLst>
                  <a:outerShdw blurRad="38100" dist="38100" dir="2700000" algn="tl">
                    <a:srgbClr val="000000">
                      <a:alpha val="43137"/>
                    </a:srgbClr>
                  </a:outerShdw>
                </a:effectLst>
              </a:rPr>
              <a:t> the day which is coming shall </a:t>
            </a:r>
            <a:r>
              <a:rPr lang="en-US" sz="3200" i="1" u="sng" dirty="0">
                <a:solidFill>
                  <a:srgbClr val="FF9900"/>
                </a:solidFill>
                <a:effectLst>
                  <a:outerShdw blurRad="38100" dist="38100" dir="2700000" algn="tl">
                    <a:srgbClr val="000000">
                      <a:alpha val="43137"/>
                    </a:srgbClr>
                  </a:outerShdw>
                </a:effectLst>
              </a:rPr>
              <a:t>burn</a:t>
            </a:r>
            <a:r>
              <a:rPr lang="en-US" sz="3200" i="1" dirty="0">
                <a:effectLst>
                  <a:outerShdw blurRad="38100" dist="38100" dir="2700000" algn="tl">
                    <a:srgbClr val="000000">
                      <a:alpha val="43137"/>
                    </a:srgbClr>
                  </a:outerShdw>
                </a:effectLst>
              </a:rPr>
              <a:t> them </a:t>
            </a:r>
            <a:r>
              <a:rPr lang="en-US" sz="3200" i="1" u="sng" dirty="0">
                <a:solidFill>
                  <a:srgbClr val="FF9900"/>
                </a:solidFill>
                <a:effectLst>
                  <a:outerShdw blurRad="38100" dist="38100" dir="2700000" algn="tl">
                    <a:srgbClr val="000000">
                      <a:alpha val="43137"/>
                    </a:srgbClr>
                  </a:outerShdw>
                </a:effectLst>
              </a:rPr>
              <a:t>up</a:t>
            </a:r>
            <a:r>
              <a:rPr lang="en-US" sz="3200" i="1" dirty="0">
                <a:effectLst>
                  <a:outerShdw blurRad="38100" dist="38100" dir="2700000" algn="tl">
                    <a:srgbClr val="000000">
                      <a:alpha val="43137"/>
                    </a:srgbClr>
                  </a:outerShdw>
                </a:effectLst>
              </a:rPr>
              <a:t>,…that will leave them neither root nor branch.</a:t>
            </a:r>
            <a:endParaRPr lang="en-US" sz="32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CB783A35-D08C-4BE5-898F-606E385AB87D}"/>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FD4FDA76-84CE-478E-9DDC-8498C2D3B1FF}"/>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8007416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71F119-BCB2-4B7D-A7CA-EAB546EDAB2D}"/>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11.  For whom will hellfire be kindled?</a:t>
            </a:r>
            <a:br>
              <a:rPr lang="en-US" dirty="0">
                <a:effectLst/>
              </a:rPr>
            </a:br>
            <a:endParaRPr lang="en-US" dirty="0"/>
          </a:p>
        </p:txBody>
      </p:sp>
      <p:sp>
        <p:nvSpPr>
          <p:cNvPr id="3" name="Text Placeholder 2">
            <a:extLst>
              <a:ext uri="{FF2B5EF4-FFF2-40B4-BE49-F238E27FC236}">
                <a16:creationId xmlns:a16="http://schemas.microsoft.com/office/drawing/2014/main" id="{1B8A6BE6-C6CA-4E2A-9803-71BC6A5E6300}"/>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266A4105-BF7D-49D8-B87D-390ED411F959}"/>
              </a:ext>
            </a:extLst>
          </p:cNvPr>
          <p:cNvSpPr>
            <a:spLocks noGrp="1"/>
          </p:cNvSpPr>
          <p:nvPr>
            <p:ph sz="half" idx="2"/>
          </p:nvPr>
        </p:nvSpPr>
        <p:spPr>
          <a:xfrm>
            <a:off x="457199" y="1631156"/>
            <a:ext cx="5369597" cy="2963466"/>
          </a:xfrm>
        </p:spPr>
        <p:txBody>
          <a:bodyPr/>
          <a:lstStyle/>
          <a:p>
            <a:r>
              <a:rPr lang="en-US" sz="3200" b="1" i="1" dirty="0">
                <a:solidFill>
                  <a:srgbClr val="FFC000"/>
                </a:solidFill>
                <a:effectLst>
                  <a:outerShdw blurRad="38100" dist="38100" dir="2700000" algn="tl">
                    <a:srgbClr val="000000">
                      <a:alpha val="43137"/>
                    </a:srgbClr>
                  </a:outerShdw>
                </a:effectLst>
              </a:rPr>
              <a:t>Matthew 25:41</a:t>
            </a:r>
            <a:r>
              <a:rPr lang="en-US" sz="3200" b="1" dirty="0">
                <a:solidFill>
                  <a:srgbClr val="FFC000"/>
                </a:solidFill>
                <a:effectLst>
                  <a:outerShdw blurRad="38100" dist="38100" dir="2700000" algn="tl">
                    <a:srgbClr val="000000">
                      <a:alpha val="43137"/>
                    </a:srgbClr>
                  </a:outerShdw>
                </a:effectLst>
              </a:rPr>
              <a:t> </a:t>
            </a:r>
            <a:r>
              <a:rPr lang="en-US" sz="3200" i="1" dirty="0">
                <a:solidFill>
                  <a:srgbClr val="FFC000"/>
                </a:solidFill>
                <a:effectLst>
                  <a:outerShdw blurRad="38100" dist="38100" dir="2700000" algn="tl">
                    <a:srgbClr val="000000">
                      <a:alpha val="43137"/>
                    </a:srgbClr>
                  </a:outerShdw>
                </a:effectLst>
              </a:rPr>
              <a:t> </a:t>
            </a:r>
            <a:r>
              <a:rPr lang="en-US" sz="3200" i="1" dirty="0">
                <a:effectLst>
                  <a:outerShdw blurRad="38100" dist="38100" dir="2700000" algn="tl">
                    <a:srgbClr val="000000">
                      <a:alpha val="43137"/>
                    </a:srgbClr>
                  </a:outerShdw>
                </a:effectLst>
              </a:rPr>
              <a:t>Depart from Me, you cursed, into the everlasting fire prepared for the </a:t>
            </a:r>
            <a:r>
              <a:rPr lang="en-US" sz="3200" i="1" u="sng" dirty="0">
                <a:solidFill>
                  <a:srgbClr val="FF9900"/>
                </a:solidFill>
                <a:effectLst>
                  <a:outerShdw blurRad="38100" dist="38100" dir="2700000" algn="tl">
                    <a:srgbClr val="000000">
                      <a:alpha val="43137"/>
                    </a:srgbClr>
                  </a:outerShdw>
                </a:effectLst>
              </a:rPr>
              <a:t>devil</a:t>
            </a:r>
            <a:r>
              <a:rPr lang="en-US" sz="3200" i="1" dirty="0">
                <a:effectLst>
                  <a:outerShdw blurRad="38100" dist="38100" dir="2700000" algn="tl">
                    <a:srgbClr val="000000">
                      <a:alpha val="43137"/>
                    </a:srgbClr>
                  </a:outerShdw>
                </a:effectLst>
              </a:rPr>
              <a:t> and his </a:t>
            </a:r>
            <a:r>
              <a:rPr lang="en-US" sz="3200" i="1" u="sng" dirty="0">
                <a:solidFill>
                  <a:srgbClr val="FF9900"/>
                </a:solidFill>
                <a:effectLst>
                  <a:outerShdw blurRad="38100" dist="38100" dir="2700000" algn="tl">
                    <a:srgbClr val="000000">
                      <a:alpha val="43137"/>
                    </a:srgbClr>
                  </a:outerShdw>
                </a:effectLst>
              </a:rPr>
              <a:t>angels</a:t>
            </a:r>
            <a:r>
              <a:rPr lang="en-US" sz="3200" i="1" dirty="0">
                <a:effectLst>
                  <a:outerShdw blurRad="38100" dist="38100" dir="2700000" algn="tl">
                    <a:srgbClr val="000000">
                      <a:alpha val="43137"/>
                    </a:srgbClr>
                  </a:outerShdw>
                </a:effectLst>
              </a:rPr>
              <a:t>: </a:t>
            </a:r>
            <a:endParaRPr lang="en-US" sz="32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D1ACD57C-331E-43F1-BCBC-B4EA27CA17E5}"/>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68F3AA68-8105-4E44-803B-F91C3DD33C6A}"/>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36167564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7CB727-0447-43A1-AF39-8ED0CF64B3B9}"/>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12.  How does the Bible refer to God's destruction of the wicked?</a:t>
            </a:r>
            <a:br>
              <a:rPr lang="en-US" dirty="0">
                <a:effectLst/>
              </a:rPr>
            </a:br>
            <a:endParaRPr lang="en-US" dirty="0"/>
          </a:p>
        </p:txBody>
      </p:sp>
      <p:sp>
        <p:nvSpPr>
          <p:cNvPr id="3" name="Text Placeholder 2">
            <a:extLst>
              <a:ext uri="{FF2B5EF4-FFF2-40B4-BE49-F238E27FC236}">
                <a16:creationId xmlns:a16="http://schemas.microsoft.com/office/drawing/2014/main" id="{89ACFF78-2D14-4809-889F-B7B96B99484A}"/>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29E82CBA-FD7A-4FB6-BBC3-D0EC6CC150B7}"/>
              </a:ext>
            </a:extLst>
          </p:cNvPr>
          <p:cNvSpPr>
            <a:spLocks noGrp="1"/>
          </p:cNvSpPr>
          <p:nvPr>
            <p:ph sz="half" idx="2"/>
          </p:nvPr>
        </p:nvSpPr>
        <p:spPr>
          <a:xfrm>
            <a:off x="457200" y="1631156"/>
            <a:ext cx="5389620" cy="2963466"/>
          </a:xfrm>
        </p:spPr>
        <p:txBody>
          <a:bodyPr/>
          <a:lstStyle/>
          <a:p>
            <a:r>
              <a:rPr lang="en-US" sz="3200" b="1" i="1" dirty="0">
                <a:solidFill>
                  <a:srgbClr val="FFC000"/>
                </a:solidFill>
                <a:effectLst>
                  <a:outerShdw blurRad="38100" dist="38100" dir="2700000" algn="tl">
                    <a:srgbClr val="000000">
                      <a:alpha val="43137"/>
                    </a:srgbClr>
                  </a:outerShdw>
                </a:effectLst>
              </a:rPr>
              <a:t>Isaiah 28:21</a:t>
            </a:r>
            <a:r>
              <a:rPr lang="en-US" sz="3200" b="1" dirty="0">
                <a:solidFill>
                  <a:srgbClr val="FFC000"/>
                </a:solidFill>
                <a:effectLst>
                  <a:outerShdw blurRad="38100" dist="38100" dir="2700000" algn="tl">
                    <a:srgbClr val="000000">
                      <a:alpha val="43137"/>
                    </a:srgbClr>
                  </a:outerShdw>
                </a:effectLst>
              </a:rPr>
              <a:t> </a:t>
            </a:r>
            <a:r>
              <a:rPr lang="en-US" sz="3200" i="1" dirty="0">
                <a:solidFill>
                  <a:srgbClr val="FFC000"/>
                </a:solidFill>
                <a:effectLst>
                  <a:outerShdw blurRad="38100" dist="38100" dir="2700000" algn="tl">
                    <a:srgbClr val="000000">
                      <a:alpha val="43137"/>
                    </a:srgbClr>
                  </a:outerShdw>
                </a:effectLst>
              </a:rPr>
              <a:t> </a:t>
            </a:r>
            <a:r>
              <a:rPr lang="en-US" sz="3200" i="1" dirty="0">
                <a:solidFill>
                  <a:schemeClr val="bg1"/>
                </a:solidFill>
                <a:effectLst>
                  <a:outerShdw blurRad="38100" dist="38100" dir="2700000" algn="tl">
                    <a:srgbClr val="000000">
                      <a:alpha val="43137"/>
                    </a:srgbClr>
                  </a:outerShdw>
                </a:effectLst>
              </a:rPr>
              <a:t>For the </a:t>
            </a:r>
            <a:r>
              <a:rPr lang="en-US" sz="3200" i="1" dirty="0">
                <a:effectLst>
                  <a:outerShdw blurRad="38100" dist="38100" dir="2700000" algn="tl">
                    <a:srgbClr val="000000">
                      <a:alpha val="43137"/>
                    </a:srgbClr>
                  </a:outerShdw>
                </a:effectLst>
              </a:rPr>
              <a:t>Lord ... shall be wroth ... that he may do his work, his </a:t>
            </a:r>
            <a:r>
              <a:rPr lang="en-US" sz="3200" i="1" u="sng" dirty="0">
                <a:solidFill>
                  <a:srgbClr val="FF9900"/>
                </a:solidFill>
                <a:effectLst>
                  <a:outerShdw blurRad="38100" dist="38100" dir="2700000" algn="tl">
                    <a:srgbClr val="000000">
                      <a:alpha val="43137"/>
                    </a:srgbClr>
                  </a:outerShdw>
                </a:effectLst>
              </a:rPr>
              <a:t>strange</a:t>
            </a:r>
            <a:r>
              <a:rPr lang="en-US" sz="3200" i="1" dirty="0">
                <a:effectLst>
                  <a:outerShdw blurRad="38100" dist="38100" dir="2700000" algn="tl">
                    <a:srgbClr val="000000">
                      <a:alpha val="43137"/>
                    </a:srgbClr>
                  </a:outerShdw>
                </a:effectLst>
              </a:rPr>
              <a:t> work; and bring to pass his act, his </a:t>
            </a:r>
            <a:r>
              <a:rPr lang="en-US" sz="3200" i="1" u="sng" dirty="0">
                <a:solidFill>
                  <a:srgbClr val="FF9900"/>
                </a:solidFill>
                <a:effectLst>
                  <a:outerShdw blurRad="38100" dist="38100" dir="2700000" algn="tl">
                    <a:srgbClr val="000000">
                      <a:alpha val="43137"/>
                    </a:srgbClr>
                  </a:outerShdw>
                </a:effectLst>
              </a:rPr>
              <a:t>strange</a:t>
            </a:r>
            <a:r>
              <a:rPr lang="en-US" sz="3200" i="1" dirty="0">
                <a:solidFill>
                  <a:srgbClr val="FF9900"/>
                </a:solidFill>
                <a:effectLst>
                  <a:outerShdw blurRad="38100" dist="38100" dir="2700000" algn="tl">
                    <a:srgbClr val="000000">
                      <a:alpha val="43137"/>
                    </a:srgbClr>
                  </a:outerShdw>
                </a:effectLst>
              </a:rPr>
              <a:t> </a:t>
            </a:r>
            <a:r>
              <a:rPr lang="en-US" sz="3200" i="1" dirty="0">
                <a:effectLst>
                  <a:outerShdw blurRad="38100" dist="38100" dir="2700000" algn="tl">
                    <a:srgbClr val="000000">
                      <a:alpha val="43137"/>
                    </a:srgbClr>
                  </a:outerShdw>
                </a:effectLst>
              </a:rPr>
              <a:t>act.</a:t>
            </a:r>
            <a:endParaRPr lang="en-US" sz="32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AFE6ADC9-E719-4E5E-991A-AB186F43F94B}"/>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E9B5F99A-ECC7-4A6E-AADD-76F48C7135AA}"/>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18642976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F9BF8-2E27-4A81-BEFB-7AFDCC12E60C}"/>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13.  Doesn't the Bible phrase "unquenchable fire" indicate that the fire never goes out?</a:t>
            </a:r>
            <a:br>
              <a:rPr lang="en-US" dirty="0">
                <a:effectLst/>
              </a:rPr>
            </a:br>
            <a:endParaRPr lang="en-US" dirty="0"/>
          </a:p>
        </p:txBody>
      </p:sp>
      <p:sp>
        <p:nvSpPr>
          <p:cNvPr id="3" name="Text Placeholder 2">
            <a:extLst>
              <a:ext uri="{FF2B5EF4-FFF2-40B4-BE49-F238E27FC236}">
                <a16:creationId xmlns:a16="http://schemas.microsoft.com/office/drawing/2014/main" id="{CC831040-8AB2-40FE-8175-878D8D721E9B}"/>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91B1A637-EC4A-4F88-80B5-E3B09A68B8EC}"/>
              </a:ext>
            </a:extLst>
          </p:cNvPr>
          <p:cNvSpPr>
            <a:spLocks noGrp="1"/>
          </p:cNvSpPr>
          <p:nvPr>
            <p:ph sz="half" idx="2"/>
          </p:nvPr>
        </p:nvSpPr>
        <p:spPr>
          <a:xfrm>
            <a:off x="457200" y="1631156"/>
            <a:ext cx="5436342" cy="2963466"/>
          </a:xfrm>
        </p:spPr>
        <p:txBody>
          <a:bodyPr>
            <a:normAutofit fontScale="92500" lnSpcReduction="20000"/>
          </a:bodyPr>
          <a:lstStyle/>
          <a:p>
            <a:r>
              <a:rPr lang="en-US" sz="3200" b="1" i="1" dirty="0">
                <a:solidFill>
                  <a:srgbClr val="FFC000"/>
                </a:solidFill>
                <a:effectLst>
                  <a:outerShdw blurRad="38100" dist="38100" dir="2700000" algn="tl">
                    <a:srgbClr val="000000">
                      <a:alpha val="43137"/>
                    </a:srgbClr>
                  </a:outerShdw>
                </a:effectLst>
              </a:rPr>
              <a:t>Matthew 3:12</a:t>
            </a:r>
            <a:r>
              <a:rPr lang="en-US" sz="3200" b="1" dirty="0">
                <a:solidFill>
                  <a:srgbClr val="FFC000"/>
                </a:solidFill>
                <a:effectLst>
                  <a:outerShdw blurRad="38100" dist="38100" dir="2700000" algn="tl">
                    <a:srgbClr val="000000">
                      <a:alpha val="43137"/>
                    </a:srgbClr>
                  </a:outerShdw>
                </a:effectLst>
              </a:rPr>
              <a:t>  </a:t>
            </a:r>
            <a:r>
              <a:rPr lang="en-US" sz="3200" i="1" dirty="0">
                <a:effectLst>
                  <a:outerShdw blurRad="38100" dist="38100" dir="2700000" algn="tl">
                    <a:srgbClr val="000000">
                      <a:alpha val="43137"/>
                    </a:srgbClr>
                  </a:outerShdw>
                </a:effectLst>
              </a:rPr>
              <a:t>His winnowing fan is in His hand, and He will thoroughly clean out His threshing floor, and gather His wheat into the barn; but He will burn up the chaff with </a:t>
            </a:r>
            <a:r>
              <a:rPr lang="en-US" sz="3200" i="1" u="sng" dirty="0">
                <a:solidFill>
                  <a:srgbClr val="FF9900"/>
                </a:solidFill>
                <a:effectLst>
                  <a:outerShdw blurRad="38100" dist="38100" dir="2700000" algn="tl">
                    <a:srgbClr val="000000">
                      <a:alpha val="43137"/>
                    </a:srgbClr>
                  </a:outerShdw>
                </a:effectLst>
              </a:rPr>
              <a:t>unquenchable</a:t>
            </a:r>
            <a:r>
              <a:rPr lang="en-US" sz="3200" i="1" dirty="0">
                <a:effectLst>
                  <a:outerShdw blurRad="38100" dist="38100" dir="2700000" algn="tl">
                    <a:srgbClr val="000000">
                      <a:alpha val="43137"/>
                    </a:srgbClr>
                  </a:outerShdw>
                </a:effectLst>
              </a:rPr>
              <a:t> fire."</a:t>
            </a:r>
            <a:endParaRPr lang="en-US" sz="32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38F26D91-04DF-42DC-A969-AC2A2632E637}"/>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5FFFDB36-5924-4225-8638-BEE387897482}"/>
              </a:ext>
            </a:extLst>
          </p:cNvPr>
          <p:cNvSpPr>
            <a:spLocks noGrp="1"/>
          </p:cNvSpPr>
          <p:nvPr>
            <p:ph sz="quarter" idx="4"/>
          </p:nvPr>
        </p:nvSpPr>
        <p:spPr/>
        <p:txBody>
          <a:bodyPr>
            <a:normAutofit fontScale="92500" lnSpcReduction="20000"/>
          </a:bodyPr>
          <a:lstStyle/>
          <a:p>
            <a:endParaRPr lang="en-US"/>
          </a:p>
        </p:txBody>
      </p:sp>
    </p:spTree>
    <p:extLst>
      <p:ext uri="{BB962C8B-B14F-4D97-AF65-F5344CB8AC3E}">
        <p14:creationId xmlns:p14="http://schemas.microsoft.com/office/powerpoint/2010/main" val="408179529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E7C740-2820-4F93-AB36-96330D447405}"/>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14.  Doesn't the phrase "everlasting fire" mean "unending"?</a:t>
            </a:r>
            <a:br>
              <a:rPr lang="en-US" dirty="0">
                <a:effectLst/>
              </a:rPr>
            </a:br>
            <a:endParaRPr lang="en-US" dirty="0"/>
          </a:p>
        </p:txBody>
      </p:sp>
      <p:sp>
        <p:nvSpPr>
          <p:cNvPr id="3" name="Text Placeholder 2">
            <a:extLst>
              <a:ext uri="{FF2B5EF4-FFF2-40B4-BE49-F238E27FC236}">
                <a16:creationId xmlns:a16="http://schemas.microsoft.com/office/drawing/2014/main" id="{DCC1B32F-A067-4534-B69F-AAEC8467F3B1}"/>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56BD3846-308E-448E-B9B6-7BD0F9AA1E01}"/>
              </a:ext>
            </a:extLst>
          </p:cNvPr>
          <p:cNvSpPr>
            <a:spLocks noGrp="1"/>
          </p:cNvSpPr>
          <p:nvPr>
            <p:ph sz="half" idx="2"/>
          </p:nvPr>
        </p:nvSpPr>
        <p:spPr>
          <a:xfrm>
            <a:off x="457199" y="1631156"/>
            <a:ext cx="5282829" cy="2963466"/>
          </a:xfrm>
        </p:spPr>
        <p:txBody>
          <a:bodyPr/>
          <a:lstStyle/>
          <a:p>
            <a:r>
              <a:rPr lang="en-US" sz="2800" b="1" i="1" dirty="0">
                <a:solidFill>
                  <a:srgbClr val="FFC000"/>
                </a:solidFill>
                <a:effectLst>
                  <a:outerShdw blurRad="38100" dist="38100" dir="2700000" algn="tl">
                    <a:srgbClr val="000000">
                      <a:alpha val="43137"/>
                    </a:srgbClr>
                  </a:outerShdw>
                </a:effectLst>
              </a:rPr>
              <a:t>Jude 7</a:t>
            </a:r>
            <a:r>
              <a:rPr lang="en-US" sz="2800" b="1" dirty="0">
                <a:solidFill>
                  <a:srgbClr val="FFC000"/>
                </a:solidFill>
                <a:effectLst>
                  <a:outerShdw blurRad="38100" dist="38100" dir="2700000" algn="tl">
                    <a:srgbClr val="000000">
                      <a:alpha val="43137"/>
                    </a:srgbClr>
                  </a:outerShdw>
                </a:effectLst>
              </a:rPr>
              <a:t>  </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as Sodom and Gomorrah, … are set forth as an </a:t>
            </a:r>
            <a:r>
              <a:rPr lang="en-US" sz="2800" i="1" u="sng" dirty="0">
                <a:effectLst>
                  <a:outerShdw blurRad="38100" dist="38100" dir="2700000" algn="tl">
                    <a:srgbClr val="000000">
                      <a:alpha val="43137"/>
                    </a:srgbClr>
                  </a:outerShdw>
                </a:effectLst>
              </a:rPr>
              <a:t>example</a:t>
            </a:r>
            <a:r>
              <a:rPr lang="en-US" sz="2800" i="1" dirty="0">
                <a:effectLst>
                  <a:outerShdw blurRad="38100" dist="38100" dir="2700000" algn="tl">
                    <a:srgbClr val="000000">
                      <a:alpha val="43137"/>
                    </a:srgbClr>
                  </a:outerShdw>
                </a:effectLst>
              </a:rPr>
              <a:t>, suffering the vengeance of </a:t>
            </a:r>
            <a:r>
              <a:rPr lang="en-US" sz="2800" i="1" u="sng" dirty="0">
                <a:solidFill>
                  <a:srgbClr val="FF9900"/>
                </a:solidFill>
                <a:effectLst>
                  <a:outerShdw blurRad="38100" dist="38100" dir="2700000" algn="tl">
                    <a:srgbClr val="000000">
                      <a:alpha val="43137"/>
                    </a:srgbClr>
                  </a:outerShdw>
                </a:effectLst>
              </a:rPr>
              <a:t>eternal</a:t>
            </a:r>
            <a:r>
              <a:rPr lang="en-US" sz="2800" i="1" dirty="0">
                <a:effectLst>
                  <a:outerShdw blurRad="38100" dist="38100" dir="2700000" algn="tl">
                    <a:srgbClr val="000000">
                      <a:alpha val="43137"/>
                    </a:srgbClr>
                  </a:outerShdw>
                </a:effectLst>
              </a:rPr>
              <a:t> fire.</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B4DF20FD-23A5-472C-B367-09297E9A2D0D}"/>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4B3A3264-0EA5-401F-BA5A-389BE8C5A402}"/>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9139093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65078-89D8-442D-B8D1-E31E78F8A4C9}"/>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15.  When Revelation 20:10 states that the wicked will be tormented </a:t>
            </a:r>
            <a:r>
              <a:rPr lang="en-US" sz="3100" i="1" dirty="0">
                <a:solidFill>
                  <a:srgbClr val="00B0F0"/>
                </a:solidFill>
                <a:effectLst>
                  <a:outerShdw blurRad="38100" dist="38100" dir="2700000" algn="tl">
                    <a:srgbClr val="000000">
                      <a:alpha val="43137"/>
                    </a:srgbClr>
                  </a:outerShdw>
                </a:effectLst>
              </a:rPr>
              <a:t>"for ever and ever,"</a:t>
            </a:r>
            <a:r>
              <a:rPr lang="en-US" sz="3100" dirty="0">
                <a:solidFill>
                  <a:srgbClr val="00B0F0"/>
                </a:solidFill>
                <a:effectLst>
                  <a:outerShdw blurRad="38100" dist="38100" dir="2700000" algn="tl">
                    <a:srgbClr val="000000">
                      <a:alpha val="43137"/>
                    </a:srgbClr>
                  </a:outerShdw>
                </a:effectLst>
              </a:rPr>
              <a:t> doesn't that indicate endless time?</a:t>
            </a:r>
            <a:br>
              <a:rPr lang="en-US" dirty="0">
                <a:effectLst/>
              </a:rPr>
            </a:br>
            <a:endParaRPr lang="en-US" dirty="0"/>
          </a:p>
        </p:txBody>
      </p:sp>
      <p:sp>
        <p:nvSpPr>
          <p:cNvPr id="3" name="Text Placeholder 2">
            <a:extLst>
              <a:ext uri="{FF2B5EF4-FFF2-40B4-BE49-F238E27FC236}">
                <a16:creationId xmlns:a16="http://schemas.microsoft.com/office/drawing/2014/main" id="{1788BED0-E6AE-4BFB-A4D3-CA219ED7D2B0}"/>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2C922C73-FB90-464C-A70A-EC2F8C78D8AA}"/>
              </a:ext>
            </a:extLst>
          </p:cNvPr>
          <p:cNvSpPr>
            <a:spLocks noGrp="1"/>
          </p:cNvSpPr>
          <p:nvPr>
            <p:ph sz="half" idx="2"/>
          </p:nvPr>
        </p:nvSpPr>
        <p:spPr>
          <a:xfrm>
            <a:off x="457199" y="1631156"/>
            <a:ext cx="5309527" cy="2963466"/>
          </a:xfrm>
        </p:spPr>
        <p:txBody>
          <a:bodyPr/>
          <a:lstStyle/>
          <a:p>
            <a:r>
              <a:rPr lang="en-US" sz="3200" b="1" i="1" dirty="0">
                <a:solidFill>
                  <a:srgbClr val="FFC000"/>
                </a:solidFill>
                <a:effectLst>
                  <a:outerShdw blurRad="38100" dist="38100" dir="2700000" algn="tl">
                    <a:srgbClr val="000000">
                      <a:alpha val="43137"/>
                    </a:srgbClr>
                  </a:outerShdw>
                </a:effectLst>
              </a:rPr>
              <a:t>Jonah 2:6</a:t>
            </a:r>
            <a:r>
              <a:rPr lang="en-US" sz="3200" b="1" dirty="0">
                <a:solidFill>
                  <a:srgbClr val="FFC000"/>
                </a:solidFill>
                <a:effectLst>
                  <a:outerShdw blurRad="38100" dist="38100" dir="2700000" algn="tl">
                    <a:srgbClr val="000000">
                      <a:alpha val="43137"/>
                    </a:srgbClr>
                  </a:outerShdw>
                </a:effectLst>
              </a:rPr>
              <a:t>  </a:t>
            </a:r>
            <a:r>
              <a:rPr lang="en-US" sz="3200" i="1" dirty="0">
                <a:effectLst>
                  <a:outerShdw blurRad="38100" dist="38100" dir="2700000" algn="tl">
                    <a:srgbClr val="000000">
                      <a:alpha val="43137"/>
                    </a:srgbClr>
                  </a:outerShdw>
                </a:effectLst>
              </a:rPr>
              <a:t>…</a:t>
            </a:r>
            <a:r>
              <a:rPr lang="en-US" sz="3200" b="1" dirty="0">
                <a:effectLst>
                  <a:outerShdw blurRad="38100" dist="38100" dir="2700000" algn="tl">
                    <a:srgbClr val="000000">
                      <a:alpha val="43137"/>
                    </a:srgbClr>
                  </a:outerShdw>
                </a:effectLst>
              </a:rPr>
              <a:t> </a:t>
            </a:r>
            <a:r>
              <a:rPr lang="en-US" sz="3200" i="1" dirty="0">
                <a:effectLst>
                  <a:outerShdw blurRad="38100" dist="38100" dir="2700000" algn="tl">
                    <a:srgbClr val="000000">
                      <a:alpha val="43137"/>
                    </a:srgbClr>
                  </a:outerShdw>
                </a:effectLst>
              </a:rPr>
              <a:t>the earth with her bars was about me</a:t>
            </a:r>
            <a:r>
              <a:rPr lang="en-US" sz="3200" i="1" u="sng" dirty="0">
                <a:effectLst>
                  <a:outerShdw blurRad="38100" dist="38100" dir="2700000" algn="tl">
                    <a:srgbClr val="000000">
                      <a:alpha val="43137"/>
                    </a:srgbClr>
                  </a:outerShdw>
                </a:effectLst>
              </a:rPr>
              <a:t> </a:t>
            </a:r>
            <a:r>
              <a:rPr lang="en-US" sz="3200" i="1" u="sng" dirty="0">
                <a:solidFill>
                  <a:srgbClr val="FF9900"/>
                </a:solidFill>
                <a:effectLst>
                  <a:outerShdw blurRad="38100" dist="38100" dir="2700000" algn="tl">
                    <a:srgbClr val="000000">
                      <a:alpha val="43137"/>
                    </a:srgbClr>
                  </a:outerShdw>
                </a:effectLst>
              </a:rPr>
              <a:t>for ever</a:t>
            </a:r>
            <a:r>
              <a:rPr lang="en-US" sz="3200" i="1" dirty="0">
                <a:effectLst>
                  <a:outerShdw blurRad="38100" dist="38100" dir="2700000" algn="tl">
                    <a:srgbClr val="000000">
                      <a:alpha val="43137"/>
                    </a:srgbClr>
                  </a:outerShdw>
                </a:effectLst>
              </a:rPr>
              <a:t>: ...</a:t>
            </a:r>
            <a:endParaRPr lang="en-US" sz="32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9519365C-7E5C-4880-906C-D0B7D901CB80}"/>
              </a:ext>
            </a:extLst>
          </p:cNvPr>
          <p:cNvSpPr>
            <a:spLocks noGrp="1"/>
          </p:cNvSpPr>
          <p:nvPr>
            <p:ph type="body" sz="quarter" idx="3"/>
          </p:nvPr>
        </p:nvSpPr>
        <p:spPr/>
        <p:txBody>
          <a:bodyPr/>
          <a:lstStyle/>
          <a:p>
            <a:endParaRPr lang="en-US" dirty="0"/>
          </a:p>
        </p:txBody>
      </p:sp>
      <p:sp>
        <p:nvSpPr>
          <p:cNvPr id="6" name="Content Placeholder 5">
            <a:extLst>
              <a:ext uri="{FF2B5EF4-FFF2-40B4-BE49-F238E27FC236}">
                <a16:creationId xmlns:a16="http://schemas.microsoft.com/office/drawing/2014/main" id="{66112D27-CCA4-4C8A-B574-5AD546B5D275}"/>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8509516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2B1963-9030-44B3-B3B4-62E4D2A4CC3E}"/>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16.  After sin and sinners are destroyed, what will Jesus do for His people?</a:t>
            </a:r>
            <a:br>
              <a:rPr lang="en-US" dirty="0">
                <a:effectLst/>
              </a:rPr>
            </a:br>
            <a:endParaRPr lang="en-US" dirty="0"/>
          </a:p>
        </p:txBody>
      </p:sp>
      <p:sp>
        <p:nvSpPr>
          <p:cNvPr id="3" name="Text Placeholder 2">
            <a:extLst>
              <a:ext uri="{FF2B5EF4-FFF2-40B4-BE49-F238E27FC236}">
                <a16:creationId xmlns:a16="http://schemas.microsoft.com/office/drawing/2014/main" id="{B94D29E2-269A-48A1-8F70-E6CD810C426E}"/>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AA9C4EFA-4345-4A5C-897B-169CDE34ABC1}"/>
              </a:ext>
            </a:extLst>
          </p:cNvPr>
          <p:cNvSpPr>
            <a:spLocks noGrp="1"/>
          </p:cNvSpPr>
          <p:nvPr>
            <p:ph sz="half" idx="2"/>
          </p:nvPr>
        </p:nvSpPr>
        <p:spPr>
          <a:xfrm>
            <a:off x="457200" y="1151335"/>
            <a:ext cx="5529784" cy="3992165"/>
          </a:xfrm>
        </p:spPr>
        <p:txBody>
          <a:bodyPr>
            <a:normAutofit fontScale="92500"/>
          </a:bodyPr>
          <a:lstStyle/>
          <a:p>
            <a:r>
              <a:rPr lang="en-US" sz="2800" b="1" i="1" dirty="0">
                <a:solidFill>
                  <a:srgbClr val="FFC000"/>
                </a:solidFill>
                <a:effectLst>
                  <a:outerShdw blurRad="38100" dist="38100" dir="2700000" algn="tl">
                    <a:srgbClr val="000000">
                      <a:alpha val="43137"/>
                    </a:srgbClr>
                  </a:outerShdw>
                </a:effectLst>
              </a:rPr>
              <a:t>2 Peter 3:13</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Nevertheless we, according to His promise, look for new </a:t>
            </a:r>
            <a:r>
              <a:rPr lang="en-US" sz="2800" i="1" u="sng" dirty="0">
                <a:solidFill>
                  <a:srgbClr val="FF9900"/>
                </a:solidFill>
                <a:effectLst>
                  <a:outerShdw blurRad="38100" dist="38100" dir="2700000" algn="tl">
                    <a:srgbClr val="000000">
                      <a:alpha val="43137"/>
                    </a:srgbClr>
                  </a:outerShdw>
                </a:effectLst>
              </a:rPr>
              <a:t>heavens</a:t>
            </a:r>
            <a:r>
              <a:rPr lang="en-US" sz="2800" i="1" dirty="0">
                <a:effectLst>
                  <a:outerShdw blurRad="38100" dist="38100" dir="2700000" algn="tl">
                    <a:srgbClr val="000000">
                      <a:alpha val="43137"/>
                    </a:srgbClr>
                  </a:outerShdw>
                </a:effectLst>
              </a:rPr>
              <a:t> and a new </a:t>
            </a:r>
            <a:r>
              <a:rPr lang="en-US" sz="2800" i="1" u="sng" dirty="0">
                <a:solidFill>
                  <a:srgbClr val="FF9900"/>
                </a:solidFill>
                <a:effectLst>
                  <a:outerShdw blurRad="38100" dist="38100" dir="2700000" algn="tl">
                    <a:srgbClr val="000000">
                      <a:alpha val="43137"/>
                    </a:srgbClr>
                  </a:outerShdw>
                </a:effectLst>
              </a:rPr>
              <a:t>earth</a:t>
            </a:r>
            <a:r>
              <a:rPr lang="en-US" sz="2800" i="1" dirty="0">
                <a:effectLst>
                  <a:outerShdw blurRad="38100" dist="38100" dir="2700000" algn="tl">
                    <a:srgbClr val="000000">
                      <a:alpha val="43137"/>
                    </a:srgbClr>
                  </a:outerShdw>
                </a:effectLst>
              </a:rPr>
              <a:t> in which righteousness dwells.</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Revelation 21:4</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God will wipe away </a:t>
            </a:r>
            <a:r>
              <a:rPr lang="en-US" sz="2800" i="1" u="sng" dirty="0">
                <a:solidFill>
                  <a:srgbClr val="FF9900"/>
                </a:solidFill>
                <a:effectLst>
                  <a:outerShdw blurRad="38100" dist="38100" dir="2700000" algn="tl">
                    <a:srgbClr val="000000">
                      <a:alpha val="43137"/>
                    </a:srgbClr>
                  </a:outerShdw>
                </a:effectLst>
              </a:rPr>
              <a:t>every</a:t>
            </a:r>
            <a:r>
              <a:rPr lang="en-US" sz="2800" i="1" dirty="0">
                <a:effectLst>
                  <a:outerShdw blurRad="38100" dist="38100" dir="2700000" algn="tl">
                    <a:srgbClr val="000000">
                      <a:alpha val="43137"/>
                    </a:srgbClr>
                  </a:outerShdw>
                </a:effectLst>
              </a:rPr>
              <a:t> tear from their eyes; there shall be no more death, nor sorrow, nor crying. </a:t>
            </a:r>
            <a:r>
              <a:rPr lang="en-US" sz="2800" i="1">
                <a:effectLst>
                  <a:outerShdw blurRad="38100" dist="38100" dir="2700000" algn="tl">
                    <a:srgbClr val="000000">
                      <a:alpha val="43137"/>
                    </a:srgbClr>
                  </a:outerShdw>
                </a:effectLst>
              </a:rPr>
              <a:t>There </a:t>
            </a:r>
            <a:r>
              <a:rPr lang="en-US" sz="2800" i="1" dirty="0">
                <a:effectLst>
                  <a:outerShdw blurRad="38100" dist="38100" dir="2700000" algn="tl">
                    <a:srgbClr val="000000">
                      <a:alpha val="43137"/>
                    </a:srgbClr>
                  </a:outerShdw>
                </a:effectLst>
              </a:rPr>
              <a:t>shall be no more pain, for the former things have passed away. </a:t>
            </a:r>
            <a:r>
              <a:rPr lang="en-US" sz="2800" dirty="0">
                <a:effectLst>
                  <a:outerShdw blurRad="38100" dist="38100" dir="2700000" algn="tl">
                    <a:srgbClr val="000000">
                      <a:alpha val="43137"/>
                    </a:srgbClr>
                  </a:outerShdw>
                </a:effectLst>
              </a:rPr>
              <a:t> </a:t>
            </a:r>
          </a:p>
          <a:p>
            <a:endParaRPr lang="en-US" dirty="0"/>
          </a:p>
        </p:txBody>
      </p:sp>
      <p:sp>
        <p:nvSpPr>
          <p:cNvPr id="5" name="Text Placeholder 4">
            <a:extLst>
              <a:ext uri="{FF2B5EF4-FFF2-40B4-BE49-F238E27FC236}">
                <a16:creationId xmlns:a16="http://schemas.microsoft.com/office/drawing/2014/main" id="{AE80BEBA-948C-4003-A707-C2E8C27BC85F}"/>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C167A68C-FCEC-44CE-B025-A9759ACF69F3}"/>
              </a:ext>
            </a:extLst>
          </p:cNvPr>
          <p:cNvSpPr>
            <a:spLocks noGrp="1"/>
          </p:cNvSpPr>
          <p:nvPr>
            <p:ph sz="quarter" idx="4"/>
          </p:nvPr>
        </p:nvSpPr>
        <p:spPr/>
        <p:txBody>
          <a:bodyPr>
            <a:normAutofit fontScale="92500"/>
          </a:bodyPr>
          <a:lstStyle/>
          <a:p>
            <a:endParaRPr lang="en-US"/>
          </a:p>
        </p:txBody>
      </p:sp>
    </p:spTree>
    <p:extLst>
      <p:ext uri="{BB962C8B-B14F-4D97-AF65-F5344CB8AC3E}">
        <p14:creationId xmlns:p14="http://schemas.microsoft.com/office/powerpoint/2010/main" val="18386836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E21BE-250E-40F5-979C-FF70E0125B80}"/>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17.  Will the sin problem ever rise again?</a:t>
            </a:r>
            <a:br>
              <a:rPr lang="en-US" dirty="0">
                <a:effectLst/>
              </a:rPr>
            </a:br>
            <a:endParaRPr lang="en-US" dirty="0"/>
          </a:p>
        </p:txBody>
      </p:sp>
      <p:sp>
        <p:nvSpPr>
          <p:cNvPr id="3" name="Text Placeholder 2">
            <a:extLst>
              <a:ext uri="{FF2B5EF4-FFF2-40B4-BE49-F238E27FC236}">
                <a16:creationId xmlns:a16="http://schemas.microsoft.com/office/drawing/2014/main" id="{4C3EBEB9-4C39-4E58-ADD9-3A0895221292}"/>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7EBAE976-93F1-43EA-AFE0-664139AA1F10}"/>
              </a:ext>
            </a:extLst>
          </p:cNvPr>
          <p:cNvSpPr>
            <a:spLocks noGrp="1"/>
          </p:cNvSpPr>
          <p:nvPr>
            <p:ph sz="half" idx="2"/>
          </p:nvPr>
        </p:nvSpPr>
        <p:spPr>
          <a:xfrm>
            <a:off x="457199" y="1631156"/>
            <a:ext cx="5369597" cy="2963466"/>
          </a:xfrm>
        </p:spPr>
        <p:txBody>
          <a:bodyPr/>
          <a:lstStyle/>
          <a:p>
            <a:r>
              <a:rPr lang="en-US" sz="3200" b="1" i="1" dirty="0">
                <a:solidFill>
                  <a:srgbClr val="FFC000"/>
                </a:solidFill>
                <a:effectLst>
                  <a:outerShdw blurRad="38100" dist="38100" dir="2700000" algn="tl">
                    <a:srgbClr val="000000">
                      <a:alpha val="43137"/>
                    </a:srgbClr>
                  </a:outerShdw>
                </a:effectLst>
              </a:rPr>
              <a:t>Nahum 1:9</a:t>
            </a:r>
            <a:r>
              <a:rPr lang="en-US" sz="3200" b="1" dirty="0">
                <a:solidFill>
                  <a:srgbClr val="FFC000"/>
                </a:solidFill>
                <a:effectLst>
                  <a:outerShdw blurRad="38100" dist="38100" dir="2700000" algn="tl">
                    <a:srgbClr val="000000">
                      <a:alpha val="43137"/>
                    </a:srgbClr>
                  </a:outerShdw>
                </a:effectLst>
              </a:rPr>
              <a:t> </a:t>
            </a:r>
            <a:r>
              <a:rPr lang="en-US" sz="3200" i="1" dirty="0">
                <a:solidFill>
                  <a:srgbClr val="FFC000"/>
                </a:solidFill>
                <a:effectLst>
                  <a:outerShdw blurRad="38100" dist="38100" dir="2700000" algn="tl">
                    <a:srgbClr val="000000">
                      <a:alpha val="43137"/>
                    </a:srgbClr>
                  </a:outerShdw>
                </a:effectLst>
              </a:rPr>
              <a:t> </a:t>
            </a:r>
            <a:r>
              <a:rPr lang="en-US" sz="3200" i="1" dirty="0">
                <a:effectLst>
                  <a:outerShdw blurRad="38100" dist="38100" dir="2700000" algn="tl">
                    <a:srgbClr val="000000">
                      <a:alpha val="43137"/>
                    </a:srgbClr>
                  </a:outerShdw>
                </a:effectLst>
              </a:rPr>
              <a:t>… Affliction will </a:t>
            </a:r>
            <a:r>
              <a:rPr lang="en-US" sz="3200" i="1" u="sng" dirty="0">
                <a:solidFill>
                  <a:srgbClr val="FF9900"/>
                </a:solidFill>
                <a:effectLst>
                  <a:outerShdw blurRad="38100" dist="38100" dir="2700000" algn="tl">
                    <a:srgbClr val="000000">
                      <a:alpha val="43137"/>
                    </a:srgbClr>
                  </a:outerShdw>
                </a:effectLst>
              </a:rPr>
              <a:t>not</a:t>
            </a:r>
            <a:r>
              <a:rPr lang="en-US" sz="3200" i="1" dirty="0">
                <a:effectLst>
                  <a:outerShdw blurRad="38100" dist="38100" dir="2700000" algn="tl">
                    <a:srgbClr val="000000">
                      <a:alpha val="43137"/>
                    </a:srgbClr>
                  </a:outerShdw>
                </a:effectLst>
              </a:rPr>
              <a:t> rise up a second time.</a:t>
            </a:r>
            <a:endParaRPr lang="en-US" sz="32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FDDEE9BA-E306-4693-ABB7-47528B0F4DE0}"/>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1D3B4705-798F-4331-A237-7C6E6DF590A7}"/>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0627780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3B04C6D2-D1D5-4DA6-BB14-F43B1F9B3985}"/>
              </a:ext>
            </a:extLst>
          </p:cNvPr>
          <p:cNvPicPr>
            <a:picLocks noGrp="1" noChangeAspect="1"/>
          </p:cNvPicPr>
          <p:nvPr>
            <p:ph idx="13"/>
          </p:nvPr>
        </p:nvPicPr>
        <p:blipFill>
          <a:blip r:embed="rId2"/>
          <a:stretch>
            <a:fillRect/>
          </a:stretch>
        </p:blipFill>
        <p:spPr>
          <a:xfrm>
            <a:off x="5411338" y="1"/>
            <a:ext cx="3732662" cy="5143498"/>
          </a:xfrm>
          <a:prstGeom prst="rect">
            <a:avLst/>
          </a:prstGeom>
        </p:spPr>
      </p:pic>
      <p:sp>
        <p:nvSpPr>
          <p:cNvPr id="2" name="Content Placeholder 1">
            <a:extLst>
              <a:ext uri="{FF2B5EF4-FFF2-40B4-BE49-F238E27FC236}">
                <a16:creationId xmlns:a16="http://schemas.microsoft.com/office/drawing/2014/main" id="{6AD84997-F966-4688-B288-25C84A08C358}"/>
              </a:ext>
            </a:extLst>
          </p:cNvPr>
          <p:cNvSpPr>
            <a:spLocks noGrp="1"/>
          </p:cNvSpPr>
          <p:nvPr>
            <p:ph sz="half" idx="1"/>
          </p:nvPr>
        </p:nvSpPr>
        <p:spPr/>
        <p:txBody>
          <a:bodyPr/>
          <a:lstStyle/>
          <a:p>
            <a:endParaRPr lang="en-US"/>
          </a:p>
        </p:txBody>
      </p:sp>
      <p:sp>
        <p:nvSpPr>
          <p:cNvPr id="3" name="Picture Placeholder 2">
            <a:extLst>
              <a:ext uri="{FF2B5EF4-FFF2-40B4-BE49-F238E27FC236}">
                <a16:creationId xmlns:a16="http://schemas.microsoft.com/office/drawing/2014/main" id="{F7868C00-BA7C-408D-B6FE-DD99231DB04A}"/>
              </a:ext>
            </a:extLst>
          </p:cNvPr>
          <p:cNvSpPr>
            <a:spLocks noGrp="1"/>
          </p:cNvSpPr>
          <p:nvPr>
            <p:ph type="pic" sz="quarter" idx="14"/>
          </p:nvPr>
        </p:nvSpPr>
        <p:spPr/>
      </p:sp>
      <p:sp>
        <p:nvSpPr>
          <p:cNvPr id="4" name="Title 3">
            <a:extLst>
              <a:ext uri="{FF2B5EF4-FFF2-40B4-BE49-F238E27FC236}">
                <a16:creationId xmlns:a16="http://schemas.microsoft.com/office/drawing/2014/main" id="{6B8C357A-0E87-477B-B840-D0CC549BB9A6}"/>
              </a:ext>
            </a:extLst>
          </p:cNvPr>
          <p:cNvSpPr>
            <a:spLocks noGrp="1"/>
          </p:cNvSpPr>
          <p:nvPr>
            <p:ph type="title"/>
          </p:nvPr>
        </p:nvSpPr>
        <p:spPr/>
        <p:txBody>
          <a:bodyPr/>
          <a:lstStyle/>
          <a:p>
            <a:r>
              <a:rPr lang="en-US" i="1" dirty="0"/>
              <a:t>By Jorge </a:t>
            </a:r>
            <a:r>
              <a:rPr lang="en-US" i="1" dirty="0" err="1"/>
              <a:t>Baute</a:t>
            </a:r>
            <a:endParaRPr lang="en-US" i="1" dirty="0"/>
          </a:p>
        </p:txBody>
      </p:sp>
      <p:sp>
        <p:nvSpPr>
          <p:cNvPr id="7" name="Rectangle 6">
            <a:extLst>
              <a:ext uri="{FF2B5EF4-FFF2-40B4-BE49-F238E27FC236}">
                <a16:creationId xmlns:a16="http://schemas.microsoft.com/office/drawing/2014/main" id="{3775FFC6-2A60-4B5A-8BEB-39A6BDA4C0BF}"/>
              </a:ext>
            </a:extLst>
          </p:cNvPr>
          <p:cNvSpPr/>
          <p:nvPr/>
        </p:nvSpPr>
        <p:spPr>
          <a:xfrm>
            <a:off x="395785" y="702741"/>
            <a:ext cx="5479575" cy="3477875"/>
          </a:xfrm>
          <a:prstGeom prst="rect">
            <a:avLst/>
          </a:prstGeom>
        </p:spPr>
        <p:txBody>
          <a:bodyPr wrap="square">
            <a:spAutoFit/>
          </a:bodyPr>
          <a:lstStyle/>
          <a:p>
            <a:pPr lvl="0">
              <a:spcBef>
                <a:spcPct val="20000"/>
              </a:spcBef>
            </a:pPr>
            <a:r>
              <a:rPr lang="en-US" sz="4000" b="1" dirty="0">
                <a:solidFill>
                  <a:srgbClr val="FFC00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 THE FINAL PHASE   </a:t>
            </a:r>
          </a:p>
          <a:p>
            <a:pPr lvl="0">
              <a:spcBef>
                <a:spcPct val="20000"/>
              </a:spcBef>
            </a:pPr>
            <a:r>
              <a:rPr lang="en-US" sz="4000" b="1" dirty="0">
                <a:solidFill>
                  <a:srgbClr val="FFC00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 OF THE JUDGMENT</a:t>
            </a:r>
          </a:p>
          <a:p>
            <a:pPr lvl="0" algn="ctr"/>
            <a:endParaRPr lang="en-US" sz="2800" b="1" dirty="0">
              <a:solidFill>
                <a:srgbClr val="FFC00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endParaRPr>
          </a:p>
          <a:p>
            <a:pPr lvl="0" algn="ctr"/>
            <a:endParaRPr lang="en-US" sz="2800" b="1" dirty="0">
              <a:solidFill>
                <a:srgbClr val="FFC00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endParaRPr>
          </a:p>
          <a:p>
            <a:pPr lvl="0" algn="ctr"/>
            <a:r>
              <a:rPr lang="en-US" sz="2800" b="1" dirty="0">
                <a:solidFill>
                  <a:srgbClr val="FFC00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rPr>
              <a:t>(The Punishment of the Wicked)</a:t>
            </a:r>
            <a:endParaRPr lang="en-US" sz="2800" dirty="0">
              <a:solidFill>
                <a:srgbClr val="FFC000"/>
              </a:solidFill>
              <a:effectLst>
                <a:outerShdw blurRad="38100" dist="38100" dir="2700000" algn="tl">
                  <a:srgbClr val="000000">
                    <a:alpha val="43137"/>
                  </a:srgbClr>
                </a:outerShdw>
              </a:effectLst>
              <a:latin typeface="Courier New" panose="02070309020205020404" pitchFamily="49" charset="0"/>
              <a:ea typeface="Times New Roman" panose="02020603050405020304" pitchFamily="18" charset="0"/>
            </a:endParaRPr>
          </a:p>
          <a:p>
            <a:pPr lvl="0">
              <a:spcBef>
                <a:spcPct val="20000"/>
              </a:spcBef>
            </a:pPr>
            <a:endParaRPr lang="en-US" sz="4000" b="1" dirty="0">
              <a:solidFill>
                <a:srgbClr val="FFC000"/>
              </a:solidFill>
              <a:effectLst>
                <a:outerShdw blurRad="38100" dist="38100" dir="2700000" algn="tl">
                  <a:srgbClr val="000000">
                    <a:alpha val="43137"/>
                  </a:srgbClr>
                </a:outerShdw>
              </a:effectLst>
              <a:latin typeface="Times New Roman" panose="02020603050405020304" pitchFamily="18" charset="0"/>
              <a:ea typeface="MS Mincho" panose="02020609040205080304" pitchFamily="49" charset="-128"/>
            </a:endParaRPr>
          </a:p>
        </p:txBody>
      </p:sp>
    </p:spTree>
    <p:extLst>
      <p:ext uri="{BB962C8B-B14F-4D97-AF65-F5344CB8AC3E}">
        <p14:creationId xmlns:p14="http://schemas.microsoft.com/office/powerpoint/2010/main" val="3021037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57827-F21F-4A9F-AF1C-E4AA29B4142C}"/>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18.  What penetrating question does Job ask?</a:t>
            </a:r>
            <a:br>
              <a:rPr lang="en-US" dirty="0">
                <a:effectLst/>
              </a:rPr>
            </a:br>
            <a:endParaRPr lang="en-US" dirty="0"/>
          </a:p>
        </p:txBody>
      </p:sp>
      <p:sp>
        <p:nvSpPr>
          <p:cNvPr id="3" name="Text Placeholder 2">
            <a:extLst>
              <a:ext uri="{FF2B5EF4-FFF2-40B4-BE49-F238E27FC236}">
                <a16:creationId xmlns:a16="http://schemas.microsoft.com/office/drawing/2014/main" id="{C89BF852-7FE4-4AD9-9505-2BA06D18D5B9}"/>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7C95B124-0D8C-4918-820D-A46F210CC840}"/>
              </a:ext>
            </a:extLst>
          </p:cNvPr>
          <p:cNvSpPr>
            <a:spLocks noGrp="1"/>
          </p:cNvSpPr>
          <p:nvPr>
            <p:ph sz="half" idx="2"/>
          </p:nvPr>
        </p:nvSpPr>
        <p:spPr>
          <a:xfrm>
            <a:off x="457200" y="1631156"/>
            <a:ext cx="5349574" cy="2963466"/>
          </a:xfrm>
        </p:spPr>
        <p:txBody>
          <a:bodyPr/>
          <a:lstStyle/>
          <a:p>
            <a:r>
              <a:rPr lang="en-US" sz="3200" b="1" i="1" dirty="0">
                <a:solidFill>
                  <a:srgbClr val="FFC000"/>
                </a:solidFill>
                <a:effectLst>
                  <a:outerShdw blurRad="38100" dist="38100" dir="2700000" algn="tl">
                    <a:srgbClr val="000000">
                      <a:alpha val="43137"/>
                    </a:srgbClr>
                  </a:outerShdw>
                </a:effectLst>
              </a:rPr>
              <a:t>Job 4:17</a:t>
            </a:r>
            <a:r>
              <a:rPr lang="en-US" sz="3200" b="1" dirty="0">
                <a:solidFill>
                  <a:srgbClr val="FFC000"/>
                </a:solidFill>
                <a:effectLst>
                  <a:outerShdw blurRad="38100" dist="38100" dir="2700000" algn="tl">
                    <a:srgbClr val="000000">
                      <a:alpha val="43137"/>
                    </a:srgbClr>
                  </a:outerShdw>
                </a:effectLst>
              </a:rPr>
              <a:t>  </a:t>
            </a:r>
            <a:r>
              <a:rPr lang="en-US" sz="3200" i="1" dirty="0">
                <a:effectLst>
                  <a:outerShdw blurRad="38100" dist="38100" dir="2700000" algn="tl">
                    <a:srgbClr val="000000">
                      <a:alpha val="43137"/>
                    </a:srgbClr>
                  </a:outerShdw>
                </a:effectLst>
              </a:rPr>
              <a:t>Can a mortal be more </a:t>
            </a:r>
            <a:r>
              <a:rPr lang="en-US" sz="3200" i="1" u="sng" dirty="0">
                <a:solidFill>
                  <a:srgbClr val="FF9900"/>
                </a:solidFill>
                <a:effectLst>
                  <a:outerShdw blurRad="38100" dist="38100" dir="2700000" algn="tl">
                    <a:srgbClr val="000000">
                      <a:alpha val="43137"/>
                    </a:srgbClr>
                  </a:outerShdw>
                </a:effectLst>
              </a:rPr>
              <a:t>righteous</a:t>
            </a:r>
            <a:r>
              <a:rPr lang="en-US" sz="3200" i="1" dirty="0">
                <a:effectLst>
                  <a:outerShdw blurRad="38100" dist="38100" dir="2700000" algn="tl">
                    <a:srgbClr val="000000">
                      <a:alpha val="43137"/>
                    </a:srgbClr>
                  </a:outerShdw>
                </a:effectLst>
              </a:rPr>
              <a:t> than God?...</a:t>
            </a:r>
            <a:endParaRPr lang="en-US" sz="32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7BFE6DC1-8A13-4C70-984D-8D3248DD0ED3}"/>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7A224F2E-0C0B-4346-BFA2-1106FDA1B03D}"/>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4485288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AC4F2-A88B-414D-A651-1FEFA87A5E33}"/>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7B369394-0311-4595-8368-D6DEC4CC83E9}"/>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9BC77F91-06C3-4A84-975E-5661F584BF55}"/>
              </a:ext>
            </a:extLst>
          </p:cNvPr>
          <p:cNvSpPr>
            <a:spLocks noGrp="1"/>
          </p:cNvSpPr>
          <p:nvPr>
            <p:ph sz="half" idx="2"/>
          </p:nvPr>
        </p:nvSpPr>
        <p:spPr>
          <a:xfrm>
            <a:off x="457200" y="1151335"/>
            <a:ext cx="5563156" cy="3443287"/>
          </a:xfrm>
        </p:spPr>
        <p:txBody>
          <a:bodyPr>
            <a:normAutofit/>
          </a:bodyPr>
          <a:lstStyle/>
          <a:p>
            <a:r>
              <a:rPr lang="en-US" sz="3200" b="1" i="1" dirty="0">
                <a:solidFill>
                  <a:srgbClr val="FF9900"/>
                </a:solidFill>
                <a:effectLst>
                  <a:outerShdw blurRad="38100" dist="38100" dir="2700000" algn="tl">
                    <a:srgbClr val="000000">
                      <a:alpha val="43137"/>
                    </a:srgbClr>
                  </a:outerShdw>
                </a:effectLst>
              </a:rPr>
              <a:t>Jesus wants you to dwell with Him in His glorious new kingdom occupying the mansion He has prepared for you. Won't you accept His offer?</a:t>
            </a:r>
            <a:endParaRPr lang="en-US" sz="3200" dirty="0">
              <a:solidFill>
                <a:srgbClr val="FF9900"/>
              </a:solidFill>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A13D1B79-B59B-4224-9276-DFD2057F0478}"/>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64ECAEE3-C09C-404B-936E-464F20A9A62D}"/>
              </a:ext>
            </a:extLst>
          </p:cNvPr>
          <p:cNvSpPr>
            <a:spLocks noGrp="1"/>
          </p:cNvSpPr>
          <p:nvPr>
            <p:ph sz="quarter" idx="4"/>
          </p:nvPr>
        </p:nvSpPr>
        <p:spPr/>
        <p:txBody>
          <a:bodyPr>
            <a:normAutofit/>
          </a:bodyPr>
          <a:lstStyle/>
          <a:p>
            <a:endParaRPr lang="en-US"/>
          </a:p>
        </p:txBody>
      </p:sp>
    </p:spTree>
    <p:extLst>
      <p:ext uri="{BB962C8B-B14F-4D97-AF65-F5344CB8AC3E}">
        <p14:creationId xmlns:p14="http://schemas.microsoft.com/office/powerpoint/2010/main" val="22752518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30EC9-E77F-46D9-9EDF-5F2E93A0A06A}"/>
              </a:ext>
            </a:extLst>
          </p:cNvPr>
          <p:cNvSpPr>
            <a:spLocks noGrp="1"/>
          </p:cNvSpPr>
          <p:nvPr>
            <p:ph type="title"/>
          </p:nvPr>
        </p:nvSpPr>
        <p:spPr/>
        <p:txBody>
          <a:bodyPr>
            <a:normAutofit fontScale="90000"/>
          </a:bodyPr>
          <a:lstStyle/>
          <a:p>
            <a:pPr algn="l"/>
            <a:r>
              <a:rPr lang="en-US" dirty="0">
                <a:effectLst/>
              </a:rPr>
              <a:t> </a:t>
            </a:r>
            <a:br>
              <a:rPr lang="en-US" dirty="0">
                <a:effectLst/>
              </a:rPr>
            </a:br>
            <a:r>
              <a:rPr lang="en-US" sz="3100" dirty="0">
                <a:solidFill>
                  <a:srgbClr val="00B0F0"/>
                </a:solidFill>
                <a:effectLst>
                  <a:outerShdw blurRad="38100" dist="38100" dir="2700000" algn="tl">
                    <a:srgbClr val="000000">
                      <a:alpha val="43137"/>
                    </a:srgbClr>
                  </a:outerShdw>
                </a:effectLst>
              </a:rPr>
              <a:t>1. What two cities are given as an example for the destruction of the wicked?</a:t>
            </a:r>
            <a:br>
              <a:rPr lang="en-US" dirty="0">
                <a:effectLst/>
              </a:rPr>
            </a:br>
            <a:endParaRPr lang="en-US" dirty="0"/>
          </a:p>
        </p:txBody>
      </p:sp>
      <p:sp>
        <p:nvSpPr>
          <p:cNvPr id="3" name="Text Placeholder 2">
            <a:extLst>
              <a:ext uri="{FF2B5EF4-FFF2-40B4-BE49-F238E27FC236}">
                <a16:creationId xmlns:a16="http://schemas.microsoft.com/office/drawing/2014/main" id="{CCFF5793-28DF-4E17-8A06-9F8EAC756B26}"/>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A31DC82C-BDAB-4608-B3BE-AD5BFE8621DA}"/>
              </a:ext>
            </a:extLst>
          </p:cNvPr>
          <p:cNvSpPr>
            <a:spLocks noGrp="1"/>
          </p:cNvSpPr>
          <p:nvPr>
            <p:ph sz="half" idx="2"/>
          </p:nvPr>
        </p:nvSpPr>
        <p:spPr>
          <a:xfrm>
            <a:off x="457199" y="1631156"/>
            <a:ext cx="5402969" cy="2963466"/>
          </a:xfrm>
        </p:spPr>
        <p:txBody>
          <a:bodyPr>
            <a:normAutofit lnSpcReduction="10000"/>
          </a:bodyPr>
          <a:lstStyle/>
          <a:p>
            <a:r>
              <a:rPr lang="en-US" sz="3200" b="1" i="1" dirty="0">
                <a:solidFill>
                  <a:srgbClr val="FFC000"/>
                </a:solidFill>
                <a:effectLst>
                  <a:outerShdw blurRad="38100" dist="38100" dir="2700000" algn="tl">
                    <a:srgbClr val="000000">
                      <a:alpha val="43137"/>
                    </a:srgbClr>
                  </a:outerShdw>
                </a:effectLst>
              </a:rPr>
              <a:t>2 Peter 2:6</a:t>
            </a:r>
            <a:r>
              <a:rPr lang="en-US" sz="3200" b="1" dirty="0">
                <a:solidFill>
                  <a:srgbClr val="FFC000"/>
                </a:solidFill>
                <a:effectLst>
                  <a:outerShdw blurRad="38100" dist="38100" dir="2700000" algn="tl">
                    <a:srgbClr val="000000">
                      <a:alpha val="43137"/>
                    </a:srgbClr>
                  </a:outerShdw>
                </a:effectLst>
              </a:rPr>
              <a:t>  </a:t>
            </a:r>
            <a:r>
              <a:rPr lang="en-US" sz="3200" i="1" dirty="0">
                <a:solidFill>
                  <a:srgbClr val="FFC000"/>
                </a:solidFill>
                <a:effectLst>
                  <a:outerShdw blurRad="38100" dist="38100" dir="2700000" algn="tl">
                    <a:srgbClr val="000000">
                      <a:alpha val="43137"/>
                    </a:srgbClr>
                  </a:outerShdw>
                </a:effectLst>
              </a:rPr>
              <a:t> </a:t>
            </a:r>
            <a:r>
              <a:rPr lang="en-US" sz="3200" i="1" dirty="0">
                <a:effectLst>
                  <a:outerShdw blurRad="38100" dist="38100" dir="2700000" algn="tl">
                    <a:srgbClr val="000000">
                      <a:alpha val="43137"/>
                    </a:srgbClr>
                  </a:outerShdw>
                </a:effectLst>
              </a:rPr>
              <a:t>and turning the cities of </a:t>
            </a:r>
            <a:r>
              <a:rPr lang="en-US" sz="3200" i="1" u="sng" dirty="0">
                <a:solidFill>
                  <a:srgbClr val="FF9900"/>
                </a:solidFill>
                <a:effectLst>
                  <a:outerShdw blurRad="38100" dist="38100" dir="2700000" algn="tl">
                    <a:srgbClr val="000000">
                      <a:alpha val="43137"/>
                    </a:srgbClr>
                  </a:outerShdw>
                </a:effectLst>
              </a:rPr>
              <a:t>Sodom</a:t>
            </a:r>
            <a:r>
              <a:rPr lang="en-US" sz="3200" i="1" dirty="0">
                <a:effectLst>
                  <a:outerShdw blurRad="38100" dist="38100" dir="2700000" algn="tl">
                    <a:srgbClr val="000000">
                      <a:alpha val="43137"/>
                    </a:srgbClr>
                  </a:outerShdw>
                </a:effectLst>
              </a:rPr>
              <a:t> and </a:t>
            </a:r>
            <a:r>
              <a:rPr lang="en-US" sz="3200" i="1" u="sng" dirty="0">
                <a:solidFill>
                  <a:srgbClr val="FF9900"/>
                </a:solidFill>
                <a:effectLst>
                  <a:outerShdw blurRad="38100" dist="38100" dir="2700000" algn="tl">
                    <a:srgbClr val="000000">
                      <a:alpha val="43137"/>
                    </a:srgbClr>
                  </a:outerShdw>
                </a:effectLst>
              </a:rPr>
              <a:t>Gomorrah</a:t>
            </a:r>
            <a:r>
              <a:rPr lang="en-US" sz="3200" i="1" dirty="0">
                <a:effectLst>
                  <a:outerShdw blurRad="38100" dist="38100" dir="2700000" algn="tl">
                    <a:srgbClr val="000000">
                      <a:alpha val="43137"/>
                    </a:srgbClr>
                  </a:outerShdw>
                </a:effectLst>
              </a:rPr>
              <a:t> into </a:t>
            </a:r>
            <a:r>
              <a:rPr lang="en-US" sz="3200" i="1" u="sng" dirty="0">
                <a:solidFill>
                  <a:srgbClr val="FF9900"/>
                </a:solidFill>
                <a:effectLst>
                  <a:outerShdw blurRad="38100" dist="38100" dir="2700000" algn="tl">
                    <a:srgbClr val="000000">
                      <a:alpha val="43137"/>
                    </a:srgbClr>
                  </a:outerShdw>
                </a:effectLst>
              </a:rPr>
              <a:t>ashes</a:t>
            </a:r>
            <a:r>
              <a:rPr lang="en-US" sz="3200" i="1" dirty="0">
                <a:effectLst>
                  <a:outerShdw blurRad="38100" dist="38100" dir="2700000" algn="tl">
                    <a:srgbClr val="000000">
                      <a:alpha val="43137"/>
                    </a:srgbClr>
                  </a:outerShdw>
                </a:effectLst>
              </a:rPr>
              <a:t>, condemned them to destruction, making them an </a:t>
            </a:r>
            <a:r>
              <a:rPr lang="en-US" sz="3200" i="1" u="sng" dirty="0">
                <a:solidFill>
                  <a:srgbClr val="FF9900"/>
                </a:solidFill>
                <a:effectLst>
                  <a:outerShdw blurRad="38100" dist="38100" dir="2700000" algn="tl">
                    <a:srgbClr val="000000">
                      <a:alpha val="43137"/>
                    </a:srgbClr>
                  </a:outerShdw>
                </a:effectLst>
              </a:rPr>
              <a:t>example</a:t>
            </a:r>
            <a:r>
              <a:rPr lang="en-US" sz="3200" i="1" dirty="0">
                <a:effectLst>
                  <a:outerShdw blurRad="38100" dist="38100" dir="2700000" algn="tl">
                    <a:srgbClr val="000000">
                      <a:alpha val="43137"/>
                    </a:srgbClr>
                  </a:outerShdw>
                </a:effectLst>
              </a:rPr>
              <a:t> to those who afterward would live ungodly…</a:t>
            </a:r>
            <a:endParaRPr lang="en-US" sz="32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AC5B81A7-7385-4595-A8BC-9D8C36173BFB}"/>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1886F509-0CEB-43B7-9638-C21E586BB8CD}"/>
              </a:ext>
            </a:extLst>
          </p:cNvPr>
          <p:cNvSpPr>
            <a:spLocks noGrp="1"/>
          </p:cNvSpPr>
          <p:nvPr>
            <p:ph sz="quarter" idx="4"/>
          </p:nvPr>
        </p:nvSpPr>
        <p:spPr/>
        <p:txBody>
          <a:bodyPr>
            <a:normAutofit lnSpcReduction="10000"/>
          </a:bodyPr>
          <a:lstStyle/>
          <a:p>
            <a:endParaRPr lang="en-US" dirty="0"/>
          </a:p>
        </p:txBody>
      </p:sp>
    </p:spTree>
    <p:extLst>
      <p:ext uri="{BB962C8B-B14F-4D97-AF65-F5344CB8AC3E}">
        <p14:creationId xmlns:p14="http://schemas.microsoft.com/office/powerpoint/2010/main" val="32175669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1C618-D276-4F97-A147-831D7A80934C}"/>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2.  When will the wicked be destroyed in hellfire?</a:t>
            </a:r>
            <a:br>
              <a:rPr lang="en-US" dirty="0">
                <a:effectLst/>
              </a:rPr>
            </a:br>
            <a:endParaRPr lang="en-US" dirty="0"/>
          </a:p>
        </p:txBody>
      </p:sp>
      <p:sp>
        <p:nvSpPr>
          <p:cNvPr id="3" name="Text Placeholder 2">
            <a:extLst>
              <a:ext uri="{FF2B5EF4-FFF2-40B4-BE49-F238E27FC236}">
                <a16:creationId xmlns:a16="http://schemas.microsoft.com/office/drawing/2014/main" id="{EE594BE6-F580-439B-BC8C-6391CF17F267}"/>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E9553159-52C7-4C32-8A9B-4C863E1AA00C}"/>
              </a:ext>
            </a:extLst>
          </p:cNvPr>
          <p:cNvSpPr>
            <a:spLocks noGrp="1"/>
          </p:cNvSpPr>
          <p:nvPr>
            <p:ph sz="half" idx="2"/>
          </p:nvPr>
        </p:nvSpPr>
        <p:spPr>
          <a:xfrm>
            <a:off x="457199" y="1151334"/>
            <a:ext cx="5876856" cy="3927923"/>
          </a:xfrm>
        </p:spPr>
        <p:txBody>
          <a:bodyPr>
            <a:normAutofit fontScale="70000" lnSpcReduction="20000"/>
          </a:bodyPr>
          <a:lstStyle/>
          <a:p>
            <a:r>
              <a:rPr lang="en-US" sz="3600" b="1" i="1" dirty="0">
                <a:solidFill>
                  <a:srgbClr val="FFC000"/>
                </a:solidFill>
                <a:effectLst>
                  <a:outerShdw blurRad="38100" dist="38100" dir="2700000" algn="tl">
                    <a:srgbClr val="000000">
                      <a:alpha val="43137"/>
                    </a:srgbClr>
                  </a:outerShdw>
                </a:effectLst>
              </a:rPr>
              <a:t>John 12:48</a:t>
            </a:r>
            <a:r>
              <a:rPr lang="en-US" sz="3600" b="1" dirty="0">
                <a:solidFill>
                  <a:srgbClr val="FFC000"/>
                </a:solidFill>
                <a:effectLst>
                  <a:outerShdw blurRad="38100" dist="38100" dir="2700000" algn="tl">
                    <a:srgbClr val="000000">
                      <a:alpha val="43137"/>
                    </a:srgbClr>
                  </a:outerShdw>
                </a:effectLst>
              </a:rPr>
              <a:t>  </a:t>
            </a:r>
            <a:r>
              <a:rPr lang="en-US" sz="3600" i="1" dirty="0">
                <a:effectLst>
                  <a:outerShdw blurRad="38100" dist="38100" dir="2700000" algn="tl">
                    <a:srgbClr val="000000">
                      <a:alpha val="43137"/>
                    </a:srgbClr>
                  </a:outerShdw>
                </a:effectLst>
              </a:rPr>
              <a:t>… the word that I have spoken will judge him in the </a:t>
            </a:r>
            <a:r>
              <a:rPr lang="en-US" sz="3600" i="1" u="sng" dirty="0">
                <a:solidFill>
                  <a:srgbClr val="FF9900"/>
                </a:solidFill>
                <a:effectLst>
                  <a:outerShdw blurRad="38100" dist="38100" dir="2700000" algn="tl">
                    <a:srgbClr val="000000">
                      <a:alpha val="43137"/>
                    </a:srgbClr>
                  </a:outerShdw>
                </a:effectLst>
              </a:rPr>
              <a:t>last</a:t>
            </a:r>
            <a:r>
              <a:rPr lang="en-US" sz="3600" i="1" dirty="0">
                <a:effectLst>
                  <a:outerShdw blurRad="38100" dist="38100" dir="2700000" algn="tl">
                    <a:srgbClr val="000000">
                      <a:alpha val="43137"/>
                    </a:srgbClr>
                  </a:outerShdw>
                </a:effectLst>
              </a:rPr>
              <a:t> day.</a:t>
            </a:r>
            <a:endParaRPr lang="en-US" sz="3600" dirty="0">
              <a:effectLst>
                <a:outerShdw blurRad="38100" dist="38100" dir="2700000" algn="tl">
                  <a:srgbClr val="000000">
                    <a:alpha val="43137"/>
                  </a:srgbClr>
                </a:outerShdw>
              </a:effectLst>
            </a:endParaRPr>
          </a:p>
          <a:p>
            <a:r>
              <a:rPr lang="en-US" sz="3600" b="1" i="1" dirty="0">
                <a:solidFill>
                  <a:srgbClr val="FFC000"/>
                </a:solidFill>
                <a:effectLst>
                  <a:outerShdw blurRad="38100" dist="38100" dir="2700000" algn="tl">
                    <a:srgbClr val="000000">
                      <a:alpha val="43137"/>
                    </a:srgbClr>
                  </a:outerShdw>
                </a:effectLst>
              </a:rPr>
              <a:t>2 Peter 2:9</a:t>
            </a:r>
            <a:r>
              <a:rPr lang="en-US" sz="3600" dirty="0">
                <a:solidFill>
                  <a:srgbClr val="FFC000"/>
                </a:solidFill>
                <a:effectLst>
                  <a:outerShdw blurRad="38100" dist="38100" dir="2700000" algn="tl">
                    <a:srgbClr val="000000">
                      <a:alpha val="43137"/>
                    </a:srgbClr>
                  </a:outerShdw>
                </a:effectLst>
              </a:rPr>
              <a:t>   </a:t>
            </a:r>
            <a:r>
              <a:rPr lang="en-US" sz="3600" i="1" dirty="0">
                <a:effectLst>
                  <a:outerShdw blurRad="38100" dist="38100" dir="2700000" algn="tl">
                    <a:srgbClr val="000000">
                      <a:alpha val="43137"/>
                    </a:srgbClr>
                  </a:outerShdw>
                </a:effectLst>
              </a:rPr>
              <a:t>… the Lord knows how to … reserve the unjust under punishment for the </a:t>
            </a:r>
            <a:r>
              <a:rPr lang="en-US" sz="3600" i="1" u="sng" dirty="0">
                <a:solidFill>
                  <a:srgbClr val="FF9900"/>
                </a:solidFill>
                <a:effectLst>
                  <a:outerShdw blurRad="38100" dist="38100" dir="2700000" algn="tl">
                    <a:srgbClr val="000000">
                      <a:alpha val="43137"/>
                    </a:srgbClr>
                  </a:outerShdw>
                </a:effectLst>
              </a:rPr>
              <a:t>day</a:t>
            </a:r>
            <a:r>
              <a:rPr lang="en-US" sz="3600" i="1" dirty="0">
                <a:solidFill>
                  <a:srgbClr val="FF9900"/>
                </a:solidFill>
                <a:effectLst>
                  <a:outerShdw blurRad="38100" dist="38100" dir="2700000" algn="tl">
                    <a:srgbClr val="000000">
                      <a:alpha val="43137"/>
                    </a:srgbClr>
                  </a:outerShdw>
                </a:effectLst>
              </a:rPr>
              <a:t> </a:t>
            </a:r>
            <a:r>
              <a:rPr lang="en-US" sz="3600" i="1" dirty="0">
                <a:effectLst>
                  <a:outerShdw blurRad="38100" dist="38100" dir="2700000" algn="tl">
                    <a:srgbClr val="000000">
                      <a:alpha val="43137"/>
                    </a:srgbClr>
                  </a:outerShdw>
                </a:effectLst>
              </a:rPr>
              <a:t>of judgment.</a:t>
            </a:r>
            <a:endParaRPr lang="en-US" sz="3600" dirty="0">
              <a:effectLst>
                <a:outerShdw blurRad="38100" dist="38100" dir="2700000" algn="tl">
                  <a:srgbClr val="000000">
                    <a:alpha val="43137"/>
                  </a:srgbClr>
                </a:outerShdw>
              </a:effectLst>
            </a:endParaRPr>
          </a:p>
          <a:p>
            <a:r>
              <a:rPr lang="en-US" sz="3600" b="1" i="1" dirty="0">
                <a:solidFill>
                  <a:srgbClr val="FFC000"/>
                </a:solidFill>
                <a:effectLst>
                  <a:outerShdw blurRad="38100" dist="38100" dir="2700000" algn="tl">
                    <a:srgbClr val="000000">
                      <a:alpha val="43137"/>
                    </a:srgbClr>
                  </a:outerShdw>
                </a:effectLst>
              </a:rPr>
              <a:t>Matthew 13:40- 42</a:t>
            </a:r>
            <a:r>
              <a:rPr lang="en-US" sz="3600" dirty="0">
                <a:solidFill>
                  <a:srgbClr val="FFC000"/>
                </a:solidFill>
                <a:effectLst>
                  <a:outerShdw blurRad="38100" dist="38100" dir="2700000" algn="tl">
                    <a:srgbClr val="000000">
                      <a:alpha val="43137"/>
                    </a:srgbClr>
                  </a:outerShdw>
                </a:effectLst>
              </a:rPr>
              <a:t>  </a:t>
            </a:r>
            <a:r>
              <a:rPr lang="en-US" sz="3600" i="1" dirty="0">
                <a:effectLst>
                  <a:outerShdw blurRad="38100" dist="38100" dir="2700000" algn="tl">
                    <a:srgbClr val="000000">
                      <a:alpha val="43137"/>
                    </a:srgbClr>
                  </a:outerShdw>
                </a:effectLst>
              </a:rPr>
              <a:t>Therefore as the tares are gathered and burned in the fire so it will be at the end of this age. The Son of Man will send out His angels, and they will gather… those who practice lawlessness, and will </a:t>
            </a:r>
            <a:r>
              <a:rPr lang="en-US" sz="3600" i="1" u="sng" dirty="0">
                <a:solidFill>
                  <a:srgbClr val="FF9900"/>
                </a:solidFill>
                <a:effectLst>
                  <a:outerShdw blurRad="38100" dist="38100" dir="2700000" algn="tl">
                    <a:srgbClr val="000000">
                      <a:alpha val="43137"/>
                    </a:srgbClr>
                  </a:outerShdw>
                </a:effectLst>
              </a:rPr>
              <a:t>cast</a:t>
            </a:r>
            <a:r>
              <a:rPr lang="en-US" sz="3600" i="1" dirty="0">
                <a:effectLst>
                  <a:outerShdw blurRad="38100" dist="38100" dir="2700000" algn="tl">
                    <a:srgbClr val="000000">
                      <a:alpha val="43137"/>
                    </a:srgbClr>
                  </a:outerShdw>
                </a:effectLst>
              </a:rPr>
              <a:t> them into the furnace of fire. There will be wailing and gnashing of teeth.  </a:t>
            </a:r>
            <a:endParaRPr lang="en-US" sz="36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C12B75E5-F15E-44DE-8BA0-AB72EF8BC4BE}"/>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66FBF6F0-F9AD-46D9-B559-19FE24AC4486}"/>
              </a:ext>
            </a:extLst>
          </p:cNvPr>
          <p:cNvSpPr>
            <a:spLocks noGrp="1"/>
          </p:cNvSpPr>
          <p:nvPr>
            <p:ph sz="quarter" idx="4"/>
          </p:nvPr>
        </p:nvSpPr>
        <p:spPr/>
        <p:txBody>
          <a:bodyPr>
            <a:normAutofit fontScale="70000" lnSpcReduction="20000"/>
          </a:bodyPr>
          <a:lstStyle/>
          <a:p>
            <a:endParaRPr lang="en-US"/>
          </a:p>
        </p:txBody>
      </p:sp>
    </p:spTree>
    <p:extLst>
      <p:ext uri="{BB962C8B-B14F-4D97-AF65-F5344CB8AC3E}">
        <p14:creationId xmlns:p14="http://schemas.microsoft.com/office/powerpoint/2010/main" val="42412538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04085-FAC9-41E3-A7A8-40FFA0FCA961}"/>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3.  If the wicked who have died are not in hell yet, where are they?</a:t>
            </a:r>
            <a:br>
              <a:rPr lang="en-US" dirty="0">
                <a:effectLst/>
              </a:rPr>
            </a:br>
            <a:endParaRPr lang="en-US" dirty="0"/>
          </a:p>
        </p:txBody>
      </p:sp>
      <p:sp>
        <p:nvSpPr>
          <p:cNvPr id="3" name="Text Placeholder 2">
            <a:extLst>
              <a:ext uri="{FF2B5EF4-FFF2-40B4-BE49-F238E27FC236}">
                <a16:creationId xmlns:a16="http://schemas.microsoft.com/office/drawing/2014/main" id="{EC44C74D-56F1-44BD-9B2D-FC0F6CC751B3}"/>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74113479-1DB2-4CE3-9B16-5CF3D038BFB2}"/>
              </a:ext>
            </a:extLst>
          </p:cNvPr>
          <p:cNvSpPr>
            <a:spLocks noGrp="1"/>
          </p:cNvSpPr>
          <p:nvPr>
            <p:ph sz="half" idx="2"/>
          </p:nvPr>
        </p:nvSpPr>
        <p:spPr>
          <a:xfrm>
            <a:off x="457200" y="1151335"/>
            <a:ext cx="5356248" cy="3934598"/>
          </a:xfrm>
        </p:spPr>
        <p:txBody>
          <a:bodyPr>
            <a:normAutofit fontScale="77500" lnSpcReduction="20000"/>
          </a:bodyPr>
          <a:lstStyle/>
          <a:p>
            <a:r>
              <a:rPr lang="en-US" sz="3600" b="1" i="1" dirty="0">
                <a:solidFill>
                  <a:srgbClr val="FFC000"/>
                </a:solidFill>
                <a:effectLst>
                  <a:outerShdw blurRad="38100" dist="38100" dir="2700000" algn="tl">
                    <a:srgbClr val="000000">
                      <a:alpha val="43137"/>
                    </a:srgbClr>
                  </a:outerShdw>
                </a:effectLst>
              </a:rPr>
              <a:t>John 5:28, 29 </a:t>
            </a:r>
            <a:r>
              <a:rPr lang="en-US" sz="3600" dirty="0">
                <a:solidFill>
                  <a:srgbClr val="FFC000"/>
                </a:solidFill>
                <a:effectLst>
                  <a:outerShdw blurRad="38100" dist="38100" dir="2700000" algn="tl">
                    <a:srgbClr val="000000">
                      <a:alpha val="43137"/>
                    </a:srgbClr>
                  </a:outerShdw>
                </a:effectLst>
              </a:rPr>
              <a:t> </a:t>
            </a:r>
            <a:r>
              <a:rPr lang="en-US" sz="3600" i="1" dirty="0">
                <a:effectLst>
                  <a:outerShdw blurRad="38100" dist="38100" dir="2700000" algn="tl">
                    <a:srgbClr val="000000">
                      <a:alpha val="43137"/>
                    </a:srgbClr>
                  </a:outerShdw>
                </a:effectLst>
              </a:rPr>
              <a:t>Do not marvel at this; for the hour is coming in which all who are in the </a:t>
            </a:r>
            <a:r>
              <a:rPr lang="en-US" sz="3600" i="1" u="sng" dirty="0">
                <a:solidFill>
                  <a:srgbClr val="FF9900"/>
                </a:solidFill>
                <a:effectLst>
                  <a:outerShdw blurRad="38100" dist="38100" dir="2700000" algn="tl">
                    <a:srgbClr val="000000">
                      <a:alpha val="43137"/>
                    </a:srgbClr>
                  </a:outerShdw>
                </a:effectLst>
              </a:rPr>
              <a:t>graves</a:t>
            </a:r>
            <a:r>
              <a:rPr lang="en-US" sz="3600" i="1" dirty="0">
                <a:effectLst>
                  <a:outerShdw blurRad="38100" dist="38100" dir="2700000" algn="tl">
                    <a:srgbClr val="000000">
                      <a:alpha val="43137"/>
                    </a:srgbClr>
                  </a:outerShdw>
                </a:effectLst>
              </a:rPr>
              <a:t> will hear His voice and come forth ... those who have done evil, to the resurrection of condemnation.</a:t>
            </a:r>
            <a:endParaRPr lang="en-US" sz="3600" dirty="0">
              <a:effectLst>
                <a:outerShdw blurRad="38100" dist="38100" dir="2700000" algn="tl">
                  <a:srgbClr val="000000">
                    <a:alpha val="43137"/>
                  </a:srgbClr>
                </a:outerShdw>
              </a:effectLst>
            </a:endParaRPr>
          </a:p>
          <a:p>
            <a:r>
              <a:rPr lang="en-US" sz="3600" b="1" i="1" dirty="0">
                <a:solidFill>
                  <a:srgbClr val="FFC000"/>
                </a:solidFill>
                <a:effectLst>
                  <a:outerShdw blurRad="38100" dist="38100" dir="2700000" algn="tl">
                    <a:srgbClr val="000000">
                      <a:alpha val="43137"/>
                    </a:srgbClr>
                  </a:outerShdw>
                </a:effectLst>
              </a:rPr>
              <a:t>Job 21:30, 32</a:t>
            </a:r>
            <a:r>
              <a:rPr lang="en-US" sz="3600" b="1" dirty="0">
                <a:solidFill>
                  <a:srgbClr val="FFC000"/>
                </a:solidFill>
                <a:effectLst>
                  <a:outerShdw blurRad="38100" dist="38100" dir="2700000" algn="tl">
                    <a:srgbClr val="000000">
                      <a:alpha val="43137"/>
                    </a:srgbClr>
                  </a:outerShdw>
                </a:effectLst>
              </a:rPr>
              <a:t>  </a:t>
            </a:r>
            <a:r>
              <a:rPr lang="en-US" sz="3600" i="1" dirty="0">
                <a:effectLst>
                  <a:outerShdw blurRad="38100" dist="38100" dir="2700000" algn="tl">
                    <a:srgbClr val="000000">
                      <a:alpha val="43137"/>
                    </a:srgbClr>
                  </a:outerShdw>
                </a:effectLst>
              </a:rPr>
              <a:t>For the wicked are reserved for the day of doom; They shall be </a:t>
            </a:r>
            <a:r>
              <a:rPr lang="en-US" sz="3600" i="1" u="sng" dirty="0">
                <a:solidFill>
                  <a:srgbClr val="FF9900"/>
                </a:solidFill>
                <a:effectLst>
                  <a:outerShdw blurRad="38100" dist="38100" dir="2700000" algn="tl">
                    <a:srgbClr val="000000">
                      <a:alpha val="43137"/>
                    </a:srgbClr>
                  </a:outerShdw>
                </a:effectLst>
              </a:rPr>
              <a:t>brought</a:t>
            </a:r>
            <a:r>
              <a:rPr lang="en-US" sz="3600" i="1" dirty="0">
                <a:solidFill>
                  <a:srgbClr val="FF9900"/>
                </a:solidFill>
                <a:effectLst>
                  <a:outerShdw blurRad="38100" dist="38100" dir="2700000" algn="tl">
                    <a:srgbClr val="000000">
                      <a:alpha val="43137"/>
                    </a:srgbClr>
                  </a:outerShdw>
                </a:effectLst>
              </a:rPr>
              <a:t> </a:t>
            </a:r>
            <a:r>
              <a:rPr lang="en-US" sz="3600" i="1" u="sng" dirty="0">
                <a:solidFill>
                  <a:srgbClr val="FF9900"/>
                </a:solidFill>
                <a:effectLst>
                  <a:outerShdw blurRad="38100" dist="38100" dir="2700000" algn="tl">
                    <a:srgbClr val="000000">
                      <a:alpha val="43137"/>
                    </a:srgbClr>
                  </a:outerShdw>
                </a:effectLst>
              </a:rPr>
              <a:t>out</a:t>
            </a:r>
            <a:r>
              <a:rPr lang="en-US" sz="3600" i="1" dirty="0">
                <a:solidFill>
                  <a:srgbClr val="FF9900"/>
                </a:solidFill>
                <a:effectLst>
                  <a:outerShdw blurRad="38100" dist="38100" dir="2700000" algn="tl">
                    <a:srgbClr val="000000">
                      <a:alpha val="43137"/>
                    </a:srgbClr>
                  </a:outerShdw>
                </a:effectLst>
              </a:rPr>
              <a:t> </a:t>
            </a:r>
            <a:r>
              <a:rPr lang="en-US" sz="3600" i="1" dirty="0">
                <a:effectLst>
                  <a:outerShdw blurRad="38100" dist="38100" dir="2700000" algn="tl">
                    <a:srgbClr val="000000">
                      <a:alpha val="43137"/>
                    </a:srgbClr>
                  </a:outerShdw>
                </a:effectLst>
              </a:rPr>
              <a:t>on the day of wrath…Yet he shall be brought to the grave, ….</a:t>
            </a:r>
            <a:endParaRPr lang="en-US" sz="36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25FAD043-198D-4BDD-90D8-5BD3329ADE6F}"/>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3D2A9D6A-689E-47B6-A769-58A6F6A86C2C}"/>
              </a:ext>
            </a:extLst>
          </p:cNvPr>
          <p:cNvSpPr>
            <a:spLocks noGrp="1"/>
          </p:cNvSpPr>
          <p:nvPr>
            <p:ph sz="quarter" idx="4"/>
          </p:nvPr>
        </p:nvSpPr>
        <p:spPr>
          <a:xfrm>
            <a:off x="7442015" y="1631156"/>
            <a:ext cx="1244786" cy="2963466"/>
          </a:xfrm>
        </p:spPr>
        <p:txBody>
          <a:bodyPr>
            <a:normAutofit fontScale="77500" lnSpcReduction="20000"/>
          </a:bodyPr>
          <a:lstStyle/>
          <a:p>
            <a:endParaRPr lang="en-US" dirty="0"/>
          </a:p>
        </p:txBody>
      </p:sp>
    </p:spTree>
    <p:extLst>
      <p:ext uri="{BB962C8B-B14F-4D97-AF65-F5344CB8AC3E}">
        <p14:creationId xmlns:p14="http://schemas.microsoft.com/office/powerpoint/2010/main" val="11578673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A64415-C3F7-4440-AC22-32F7C4B657B9}"/>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4.  What is the consequence, or punishment, for sin?</a:t>
            </a:r>
            <a:br>
              <a:rPr lang="en-US" dirty="0">
                <a:effectLst/>
              </a:rPr>
            </a:br>
            <a:endParaRPr lang="en-US" dirty="0"/>
          </a:p>
        </p:txBody>
      </p:sp>
      <p:sp>
        <p:nvSpPr>
          <p:cNvPr id="3" name="Text Placeholder 2">
            <a:extLst>
              <a:ext uri="{FF2B5EF4-FFF2-40B4-BE49-F238E27FC236}">
                <a16:creationId xmlns:a16="http://schemas.microsoft.com/office/drawing/2014/main" id="{76B9FD44-35F7-4F15-9A23-0584AA71F456}"/>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333E4A1A-F305-4B6C-9B77-18C3A6553C32}"/>
              </a:ext>
            </a:extLst>
          </p:cNvPr>
          <p:cNvSpPr>
            <a:spLocks noGrp="1"/>
          </p:cNvSpPr>
          <p:nvPr>
            <p:ph sz="half" idx="2"/>
          </p:nvPr>
        </p:nvSpPr>
        <p:spPr>
          <a:xfrm>
            <a:off x="457199" y="1631156"/>
            <a:ext cx="5276155" cy="2963466"/>
          </a:xfrm>
        </p:spPr>
        <p:txBody>
          <a:bodyPr/>
          <a:lstStyle/>
          <a:p>
            <a:r>
              <a:rPr lang="en-US" sz="3200" b="1" i="1" dirty="0">
                <a:solidFill>
                  <a:srgbClr val="FFC000"/>
                </a:solidFill>
                <a:effectLst>
                  <a:outerShdw blurRad="38100" dist="38100" dir="2700000" algn="tl">
                    <a:srgbClr val="000000">
                      <a:alpha val="43137"/>
                    </a:srgbClr>
                  </a:outerShdw>
                </a:effectLst>
              </a:rPr>
              <a:t>Romans 6:23</a:t>
            </a:r>
            <a:r>
              <a:rPr lang="en-US" sz="3200" b="1" dirty="0">
                <a:solidFill>
                  <a:srgbClr val="FFC000"/>
                </a:solidFill>
                <a:effectLst>
                  <a:outerShdw blurRad="38100" dist="38100" dir="2700000" algn="tl">
                    <a:srgbClr val="000000">
                      <a:alpha val="43137"/>
                    </a:srgbClr>
                  </a:outerShdw>
                </a:effectLst>
              </a:rPr>
              <a:t>  </a:t>
            </a:r>
            <a:r>
              <a:rPr lang="en-US" sz="3200" i="1" dirty="0">
                <a:effectLst>
                  <a:outerShdw blurRad="38100" dist="38100" dir="2700000" algn="tl">
                    <a:srgbClr val="000000">
                      <a:alpha val="43137"/>
                    </a:srgbClr>
                  </a:outerShdw>
                </a:effectLst>
              </a:rPr>
              <a:t>For the wages of sin is </a:t>
            </a:r>
            <a:r>
              <a:rPr lang="en-US" sz="3200" i="1" u="sng" dirty="0">
                <a:solidFill>
                  <a:srgbClr val="FF9900"/>
                </a:solidFill>
                <a:effectLst>
                  <a:outerShdw blurRad="38100" dist="38100" dir="2700000" algn="tl">
                    <a:srgbClr val="000000">
                      <a:alpha val="43137"/>
                    </a:srgbClr>
                  </a:outerShdw>
                </a:effectLst>
              </a:rPr>
              <a:t>death</a:t>
            </a:r>
            <a:r>
              <a:rPr lang="en-US" sz="3200" i="1" dirty="0">
                <a:effectLst>
                  <a:outerShdw blurRad="38100" dist="38100" dir="2700000" algn="tl">
                    <a:srgbClr val="000000">
                      <a:alpha val="43137"/>
                    </a:srgbClr>
                  </a:outerShdw>
                </a:effectLst>
              </a:rPr>
              <a:t>. ….</a:t>
            </a:r>
            <a:endParaRPr lang="en-US" sz="32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6C890B43-AB4F-4925-94E9-B0D60A1BE5CA}"/>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91093300-27CD-45CA-BC3A-F679DED18DFB}"/>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9164334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96FD1-83EA-4D6A-B74F-263092C563E9}"/>
              </a:ext>
            </a:extLst>
          </p:cNvPr>
          <p:cNvSpPr>
            <a:spLocks noGrp="1"/>
          </p:cNvSpPr>
          <p:nvPr>
            <p:ph type="title"/>
          </p:nvPr>
        </p:nvSpPr>
        <p:spPr/>
        <p:txBody>
          <a:bodyPr>
            <a:normAutofit fontScale="90000"/>
          </a:bodyPr>
          <a:lstStyle/>
          <a:p>
            <a:pPr algn="l"/>
            <a:br>
              <a:rPr lang="en-US" sz="3100" dirty="0">
                <a:solidFill>
                  <a:srgbClr val="00B0F0"/>
                </a:solidFill>
                <a:effectLst/>
              </a:rPr>
            </a:br>
            <a:r>
              <a:rPr lang="en-US" sz="3100" dirty="0">
                <a:solidFill>
                  <a:srgbClr val="00B0F0"/>
                </a:solidFill>
                <a:effectLst/>
              </a:rPr>
              <a:t>5.  What are the only two choices for all men?</a:t>
            </a:r>
            <a:br>
              <a:rPr lang="en-US" dirty="0">
                <a:effectLst/>
              </a:rPr>
            </a:br>
            <a:endParaRPr lang="en-US" dirty="0"/>
          </a:p>
        </p:txBody>
      </p:sp>
      <p:sp>
        <p:nvSpPr>
          <p:cNvPr id="3" name="Text Placeholder 2">
            <a:extLst>
              <a:ext uri="{FF2B5EF4-FFF2-40B4-BE49-F238E27FC236}">
                <a16:creationId xmlns:a16="http://schemas.microsoft.com/office/drawing/2014/main" id="{F02BD6E1-11A8-4187-85BE-918EB5DCAF85}"/>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BC28D451-B987-4CA9-A589-7D1AB6DFE77D}"/>
              </a:ext>
            </a:extLst>
          </p:cNvPr>
          <p:cNvSpPr>
            <a:spLocks noGrp="1"/>
          </p:cNvSpPr>
          <p:nvPr>
            <p:ph sz="half" idx="2"/>
          </p:nvPr>
        </p:nvSpPr>
        <p:spPr>
          <a:xfrm>
            <a:off x="457200" y="1631156"/>
            <a:ext cx="5356248" cy="2963466"/>
          </a:xfrm>
        </p:spPr>
        <p:txBody>
          <a:bodyPr/>
          <a:lstStyle/>
          <a:p>
            <a:r>
              <a:rPr lang="en-US" sz="3200" b="1" i="1" dirty="0">
                <a:solidFill>
                  <a:srgbClr val="FFC000"/>
                </a:solidFill>
              </a:rPr>
              <a:t>John 3:16</a:t>
            </a:r>
            <a:r>
              <a:rPr lang="en-US" sz="3200" dirty="0">
                <a:solidFill>
                  <a:srgbClr val="FFC000"/>
                </a:solidFill>
              </a:rPr>
              <a:t>  </a:t>
            </a:r>
            <a:r>
              <a:rPr lang="en-US" sz="3200" i="1" dirty="0"/>
              <a:t>…that whoever believes in Him should not </a:t>
            </a:r>
            <a:r>
              <a:rPr lang="en-US" sz="3200" i="1" u="sng" dirty="0">
                <a:solidFill>
                  <a:srgbClr val="FF9900"/>
                </a:solidFill>
              </a:rPr>
              <a:t>perish</a:t>
            </a:r>
            <a:r>
              <a:rPr lang="en-US" sz="3200" i="1" dirty="0"/>
              <a:t> but have everlasting life.</a:t>
            </a:r>
            <a:endParaRPr lang="en-US" sz="3200" dirty="0"/>
          </a:p>
          <a:p>
            <a:endParaRPr lang="en-US" dirty="0"/>
          </a:p>
        </p:txBody>
      </p:sp>
      <p:sp>
        <p:nvSpPr>
          <p:cNvPr id="5" name="Text Placeholder 4">
            <a:extLst>
              <a:ext uri="{FF2B5EF4-FFF2-40B4-BE49-F238E27FC236}">
                <a16:creationId xmlns:a16="http://schemas.microsoft.com/office/drawing/2014/main" id="{37816981-6722-422F-A528-15953BE42365}"/>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2E8204E5-CC28-4A92-9091-308DDD2B4D11}"/>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4214587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EBEA53-8DE9-47BB-8015-2BD0174C5061}"/>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6.  What will happen to the wicked in hellfire?</a:t>
            </a:r>
            <a:br>
              <a:rPr lang="en-US" dirty="0">
                <a:effectLst/>
              </a:rPr>
            </a:br>
            <a:endParaRPr lang="en-US" dirty="0"/>
          </a:p>
        </p:txBody>
      </p:sp>
      <p:sp>
        <p:nvSpPr>
          <p:cNvPr id="3" name="Text Placeholder 2">
            <a:extLst>
              <a:ext uri="{FF2B5EF4-FFF2-40B4-BE49-F238E27FC236}">
                <a16:creationId xmlns:a16="http://schemas.microsoft.com/office/drawing/2014/main" id="{AC5BB97F-AD12-4EE4-BA40-7E8FD1EF2D27}"/>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8732CF86-A376-4AE2-985E-4333FF73497A}"/>
              </a:ext>
            </a:extLst>
          </p:cNvPr>
          <p:cNvSpPr>
            <a:spLocks noGrp="1"/>
          </p:cNvSpPr>
          <p:nvPr>
            <p:ph sz="half" idx="2"/>
          </p:nvPr>
        </p:nvSpPr>
        <p:spPr>
          <a:xfrm>
            <a:off x="457200" y="1151334"/>
            <a:ext cx="5556482" cy="3992165"/>
          </a:xfrm>
        </p:spPr>
        <p:txBody>
          <a:bodyPr>
            <a:normAutofit fontScale="92500" lnSpcReduction="20000"/>
          </a:bodyPr>
          <a:lstStyle/>
          <a:p>
            <a:r>
              <a:rPr lang="en-US" sz="2800" b="1" i="1" dirty="0">
                <a:solidFill>
                  <a:srgbClr val="FFC000"/>
                </a:solidFill>
                <a:effectLst>
                  <a:outerShdw blurRad="38100" dist="38100" dir="2700000" algn="tl">
                    <a:srgbClr val="000000">
                      <a:alpha val="43137"/>
                    </a:srgbClr>
                  </a:outerShdw>
                </a:effectLst>
              </a:rPr>
              <a:t>Psalm 37:10, 20</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For yet a little while and the wicked shall be no more; … But the wicked shall </a:t>
            </a:r>
            <a:r>
              <a:rPr lang="en-US" sz="2800" i="1" u="sng" dirty="0">
                <a:solidFill>
                  <a:srgbClr val="FF9900"/>
                </a:solidFill>
                <a:effectLst>
                  <a:outerShdw blurRad="38100" dist="38100" dir="2700000" algn="tl">
                    <a:srgbClr val="000000">
                      <a:alpha val="43137"/>
                    </a:srgbClr>
                  </a:outerShdw>
                </a:effectLst>
              </a:rPr>
              <a:t>perish</a:t>
            </a:r>
            <a:r>
              <a:rPr lang="en-US" sz="2800" i="1" dirty="0">
                <a:effectLst>
                  <a:outerShdw blurRad="38100" dist="38100" dir="2700000" algn="tl">
                    <a:srgbClr val="000000">
                      <a:alpha val="43137"/>
                    </a:srgbClr>
                  </a:outerShdw>
                </a:effectLst>
              </a:rPr>
              <a:t>; …Into smoke they shall </a:t>
            </a:r>
            <a:r>
              <a:rPr lang="en-US" sz="2800" i="1" u="sng" dirty="0">
                <a:solidFill>
                  <a:srgbClr val="FF9900"/>
                </a:solidFill>
                <a:effectLst>
                  <a:outerShdw blurRad="38100" dist="38100" dir="2700000" algn="tl">
                    <a:srgbClr val="000000">
                      <a:alpha val="43137"/>
                    </a:srgbClr>
                  </a:outerShdw>
                </a:effectLst>
              </a:rPr>
              <a:t>vanish</a:t>
            </a:r>
            <a:r>
              <a:rPr lang="en-US" sz="2800" i="1" dirty="0">
                <a:effectLst>
                  <a:outerShdw blurRad="38100" dist="38100" dir="2700000" algn="tl">
                    <a:srgbClr val="000000">
                      <a:alpha val="43137"/>
                    </a:srgbClr>
                  </a:outerShdw>
                </a:effectLst>
              </a:rPr>
              <a:t> away.</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Malachi 4:1, 3 </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For behold, the day is coming, Burning like an oven,… all who do wickedly will be stubble.  And the day which is coming shall </a:t>
            </a:r>
            <a:r>
              <a:rPr lang="en-US" sz="2800" i="1" u="sng" dirty="0">
                <a:solidFill>
                  <a:srgbClr val="FF9900"/>
                </a:solidFill>
                <a:effectLst>
                  <a:outerShdw blurRad="38100" dist="38100" dir="2700000" algn="tl">
                    <a:srgbClr val="000000">
                      <a:alpha val="43137"/>
                    </a:srgbClr>
                  </a:outerShdw>
                </a:effectLst>
              </a:rPr>
              <a:t>burn</a:t>
            </a:r>
            <a:r>
              <a:rPr lang="en-US" sz="2800" i="1" dirty="0">
                <a:effectLst>
                  <a:outerShdw blurRad="38100" dist="38100" dir="2700000" algn="tl">
                    <a:srgbClr val="000000">
                      <a:alpha val="43137"/>
                    </a:srgbClr>
                  </a:outerShdw>
                </a:effectLst>
              </a:rPr>
              <a:t> them up, …You shall trample the wicked, For they shall be </a:t>
            </a:r>
            <a:r>
              <a:rPr lang="en-US" sz="2800" i="1" u="sng" dirty="0">
                <a:solidFill>
                  <a:srgbClr val="FF9900"/>
                </a:solidFill>
                <a:effectLst>
                  <a:outerShdw blurRad="38100" dist="38100" dir="2700000" algn="tl">
                    <a:srgbClr val="000000">
                      <a:alpha val="43137"/>
                    </a:srgbClr>
                  </a:outerShdw>
                </a:effectLst>
              </a:rPr>
              <a:t>ashes</a:t>
            </a:r>
            <a:r>
              <a:rPr lang="en-US" sz="2800" i="1" dirty="0">
                <a:effectLst>
                  <a:outerShdw blurRad="38100" dist="38100" dir="2700000" algn="tl">
                    <a:srgbClr val="000000">
                      <a:alpha val="43137"/>
                    </a:srgbClr>
                  </a:outerShdw>
                </a:effectLst>
              </a:rPr>
              <a:t> under the soles of your feet …. </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2CF769F3-4661-4211-BF74-063E5CE204D5}"/>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0B288BCB-E59D-431E-8D7B-2FE61ABEEAD9}"/>
              </a:ext>
            </a:extLst>
          </p:cNvPr>
          <p:cNvSpPr>
            <a:spLocks noGrp="1"/>
          </p:cNvSpPr>
          <p:nvPr>
            <p:ph sz="quarter" idx="4"/>
          </p:nvPr>
        </p:nvSpPr>
        <p:spPr/>
        <p:txBody>
          <a:bodyPr>
            <a:normAutofit fontScale="92500" lnSpcReduction="20000"/>
          </a:bodyPr>
          <a:lstStyle/>
          <a:p>
            <a:endParaRPr lang="en-US"/>
          </a:p>
        </p:txBody>
      </p:sp>
    </p:spTree>
    <p:extLst>
      <p:ext uri="{BB962C8B-B14F-4D97-AF65-F5344CB8AC3E}">
        <p14:creationId xmlns:p14="http://schemas.microsoft.com/office/powerpoint/2010/main" val="10549609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AD4F9-CE4A-4162-8E28-1CEAC81E596F}"/>
              </a:ext>
            </a:extLst>
          </p:cNvPr>
          <p:cNvSpPr>
            <a:spLocks noGrp="1"/>
          </p:cNvSpPr>
          <p:nvPr>
            <p:ph type="title"/>
          </p:nvPr>
        </p:nvSpPr>
        <p:spPr/>
        <p:txBody>
          <a:bodyPr>
            <a:normAutofit fontScale="90000"/>
          </a:bodyPr>
          <a:lstStyle/>
          <a:p>
            <a:pPr algn="l"/>
            <a:br>
              <a:rPr lang="en-US" sz="22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7.  Where will hellfire be located?</a:t>
            </a:r>
            <a:br>
              <a:rPr lang="en-US" dirty="0">
                <a:effectLst/>
              </a:rPr>
            </a:br>
            <a:endParaRPr lang="en-US" dirty="0"/>
          </a:p>
        </p:txBody>
      </p:sp>
      <p:sp>
        <p:nvSpPr>
          <p:cNvPr id="3" name="Text Placeholder 2">
            <a:extLst>
              <a:ext uri="{FF2B5EF4-FFF2-40B4-BE49-F238E27FC236}">
                <a16:creationId xmlns:a16="http://schemas.microsoft.com/office/drawing/2014/main" id="{B06558C0-4CDA-4076-BAF6-12E566185A70}"/>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A9477EB2-D72B-4197-A368-DDA2DBA002CB}"/>
              </a:ext>
            </a:extLst>
          </p:cNvPr>
          <p:cNvSpPr>
            <a:spLocks noGrp="1"/>
          </p:cNvSpPr>
          <p:nvPr>
            <p:ph sz="half" idx="2"/>
          </p:nvPr>
        </p:nvSpPr>
        <p:spPr>
          <a:xfrm>
            <a:off x="457200" y="1631156"/>
            <a:ext cx="5349574" cy="2963466"/>
          </a:xfrm>
        </p:spPr>
        <p:txBody>
          <a:bodyPr>
            <a:normAutofit fontScale="92500"/>
          </a:bodyPr>
          <a:lstStyle/>
          <a:p>
            <a:r>
              <a:rPr lang="en-US" sz="3200" b="1" i="1" dirty="0">
                <a:solidFill>
                  <a:srgbClr val="FFC000"/>
                </a:solidFill>
                <a:effectLst>
                  <a:outerShdw blurRad="38100" dist="38100" dir="2700000" algn="tl">
                    <a:srgbClr val="000000">
                      <a:alpha val="43137"/>
                    </a:srgbClr>
                  </a:outerShdw>
                </a:effectLst>
              </a:rPr>
              <a:t>Revelation 20:9</a:t>
            </a:r>
            <a:r>
              <a:rPr lang="en-US" sz="3200" b="1" dirty="0">
                <a:solidFill>
                  <a:srgbClr val="FFC000"/>
                </a:solidFill>
                <a:effectLst>
                  <a:outerShdw blurRad="38100" dist="38100" dir="2700000" algn="tl">
                    <a:srgbClr val="000000">
                      <a:alpha val="43137"/>
                    </a:srgbClr>
                  </a:outerShdw>
                </a:effectLst>
              </a:rPr>
              <a:t>  </a:t>
            </a:r>
            <a:r>
              <a:rPr lang="en-US" sz="3200" i="1" dirty="0">
                <a:effectLst>
                  <a:outerShdw blurRad="38100" dist="38100" dir="2700000" algn="tl">
                    <a:srgbClr val="000000">
                      <a:alpha val="43137"/>
                    </a:srgbClr>
                  </a:outerShdw>
                </a:effectLst>
              </a:rPr>
              <a:t>They went up on the breadth of the </a:t>
            </a:r>
            <a:r>
              <a:rPr lang="en-US" sz="3200" i="1" u="sng" dirty="0">
                <a:solidFill>
                  <a:srgbClr val="FF9900"/>
                </a:solidFill>
                <a:effectLst>
                  <a:outerShdw blurRad="38100" dist="38100" dir="2700000" algn="tl">
                    <a:srgbClr val="000000">
                      <a:alpha val="43137"/>
                    </a:srgbClr>
                  </a:outerShdw>
                </a:effectLst>
              </a:rPr>
              <a:t>earth</a:t>
            </a:r>
            <a:r>
              <a:rPr lang="en-US" sz="3200" i="1" dirty="0">
                <a:effectLst>
                  <a:outerShdw blurRad="38100" dist="38100" dir="2700000" algn="tl">
                    <a:srgbClr val="000000">
                      <a:alpha val="43137"/>
                    </a:srgbClr>
                  </a:outerShdw>
                </a:effectLst>
              </a:rPr>
              <a:t> and surrounded the camp of the saints and the beloved city.  And </a:t>
            </a:r>
            <a:r>
              <a:rPr lang="en-US" sz="3200" i="1" u="sng" dirty="0">
                <a:solidFill>
                  <a:srgbClr val="FF9900"/>
                </a:solidFill>
                <a:effectLst>
                  <a:outerShdw blurRad="38100" dist="38100" dir="2700000" algn="tl">
                    <a:srgbClr val="000000">
                      <a:alpha val="43137"/>
                    </a:srgbClr>
                  </a:outerShdw>
                </a:effectLst>
              </a:rPr>
              <a:t>fire</a:t>
            </a:r>
            <a:r>
              <a:rPr lang="en-US" sz="3200" i="1" dirty="0">
                <a:solidFill>
                  <a:srgbClr val="FF9900"/>
                </a:solidFill>
                <a:effectLst>
                  <a:outerShdw blurRad="38100" dist="38100" dir="2700000" algn="tl">
                    <a:srgbClr val="000000">
                      <a:alpha val="43137"/>
                    </a:srgbClr>
                  </a:outerShdw>
                </a:effectLst>
              </a:rPr>
              <a:t> </a:t>
            </a:r>
            <a:r>
              <a:rPr lang="en-US" sz="3200" i="1" dirty="0">
                <a:effectLst>
                  <a:outerShdw blurRad="38100" dist="38100" dir="2700000" algn="tl">
                    <a:srgbClr val="000000">
                      <a:alpha val="43137"/>
                    </a:srgbClr>
                  </a:outerShdw>
                </a:effectLst>
              </a:rPr>
              <a:t>came down from God out of heaven and </a:t>
            </a:r>
            <a:r>
              <a:rPr lang="en-US" sz="3200" i="1" u="sng" dirty="0">
                <a:solidFill>
                  <a:srgbClr val="FF9900"/>
                </a:solidFill>
                <a:effectLst>
                  <a:outerShdw blurRad="38100" dist="38100" dir="2700000" algn="tl">
                    <a:srgbClr val="000000">
                      <a:alpha val="43137"/>
                    </a:srgbClr>
                  </a:outerShdw>
                </a:effectLst>
              </a:rPr>
              <a:t>devoured</a:t>
            </a:r>
            <a:r>
              <a:rPr lang="en-US" sz="3200" i="1" dirty="0">
                <a:effectLst>
                  <a:outerShdw blurRad="38100" dist="38100" dir="2700000" algn="tl">
                    <a:srgbClr val="000000">
                      <a:alpha val="43137"/>
                    </a:srgbClr>
                  </a:outerShdw>
                </a:effectLst>
              </a:rPr>
              <a:t> them.</a:t>
            </a:r>
            <a:endParaRPr lang="en-US" sz="32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E0100442-123B-49A8-BF03-436F759B8001}"/>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ADFDC964-161F-4DB9-B47E-C4A6B9973DFA}"/>
              </a:ext>
            </a:extLst>
          </p:cNvPr>
          <p:cNvSpPr>
            <a:spLocks noGrp="1"/>
          </p:cNvSpPr>
          <p:nvPr>
            <p:ph sz="quarter" idx="4"/>
          </p:nvPr>
        </p:nvSpPr>
        <p:spPr/>
        <p:txBody>
          <a:bodyPr>
            <a:normAutofit fontScale="92500"/>
          </a:bodyPr>
          <a:lstStyle/>
          <a:p>
            <a:endParaRPr lang="en-US" dirty="0"/>
          </a:p>
        </p:txBody>
      </p:sp>
    </p:spTree>
    <p:extLst>
      <p:ext uri="{BB962C8B-B14F-4D97-AF65-F5344CB8AC3E}">
        <p14:creationId xmlns:p14="http://schemas.microsoft.com/office/powerpoint/2010/main" val="3367557377"/>
      </p:ext>
    </p:extLst>
  </p:cSld>
  <p:clrMapOvr>
    <a:masterClrMapping/>
  </p:clrMapOvr>
</p:sld>
</file>

<file path=ppt/theme/theme1.xml><?xml version="1.0" encoding="utf-8"?>
<a:theme xmlns:a="http://schemas.openxmlformats.org/drawingml/2006/main" name="Unlocking the Mysteries of the Sanctuary - 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6977</TotalTime>
  <Words>978</Words>
  <Application>Microsoft Office PowerPoint</Application>
  <PresentationFormat>On-screen Show (16:9)</PresentationFormat>
  <Paragraphs>48</Paragraphs>
  <Slides>21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21</vt:i4>
      </vt:variant>
    </vt:vector>
  </HeadingPairs>
  <TitlesOfParts>
    <vt:vector size="26" baseType="lpstr">
      <vt:lpstr>Arial</vt:lpstr>
      <vt:lpstr>Calibri</vt:lpstr>
      <vt:lpstr>Courier New</vt:lpstr>
      <vt:lpstr>Times New Roman</vt:lpstr>
      <vt:lpstr>Unlocking the Mysteries of the Sanctuary - Powerpoint  Template</vt:lpstr>
      <vt:lpstr>PowerPoint Presentation</vt:lpstr>
      <vt:lpstr>By Jorge Baute</vt:lpstr>
      <vt:lpstr>  1. What two cities are given as an example for the destruction of the wicked? </vt:lpstr>
      <vt:lpstr> 2.  When will the wicked be destroyed in hellfire? </vt:lpstr>
      <vt:lpstr> 3.  If the wicked who have died are not in hell yet, where are they? </vt:lpstr>
      <vt:lpstr> 4.  What is the consequence, or punishment, for sin? </vt:lpstr>
      <vt:lpstr> 5.  What are the only two choices for all men? </vt:lpstr>
      <vt:lpstr> 6.  What will happen to the wicked in hellfire? </vt:lpstr>
      <vt:lpstr> 7.  Where will hellfire be located? </vt:lpstr>
      <vt:lpstr> 8.  Will the devil be in charge of hellfire? </vt:lpstr>
      <vt:lpstr> 9.  Are both soul and body destroyed in hell? </vt:lpstr>
      <vt:lpstr> 10.  When the fire has done its work, how much will be left? </vt:lpstr>
      <vt:lpstr> 11.  For whom will hellfire be kindled? </vt:lpstr>
      <vt:lpstr> 12.  How does the Bible refer to God's destruction of the wicked? </vt:lpstr>
      <vt:lpstr> 13.  Doesn't the Bible phrase "unquenchable fire" indicate that the fire never goes out? </vt:lpstr>
      <vt:lpstr> 14.  Doesn't the phrase "everlasting fire" mean "unending"? </vt:lpstr>
      <vt:lpstr>  15.  When Revelation 20:10 states that the wicked will be tormented "for ever and ever," doesn't that indicate endless time? </vt:lpstr>
      <vt:lpstr> 16.  After sin and sinners are destroyed, what will Jesus do for His people? </vt:lpstr>
      <vt:lpstr> 17.  Will the sin problem ever rise again? </vt:lpstr>
      <vt:lpstr> 18.  What penetrating question does Job ask?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Jorge</dc:creator>
  <cp:lastModifiedBy>Jorge</cp:lastModifiedBy>
  <cp:revision>78</cp:revision>
  <dcterms:created xsi:type="dcterms:W3CDTF">2018-11-16T04:48:47Z</dcterms:created>
  <dcterms:modified xsi:type="dcterms:W3CDTF">2022-07-15T19:37:50Z</dcterms:modified>
</cp:coreProperties>
</file>